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Lst>
  <p:notesMasterIdLst>
    <p:notesMasterId r:id="rId100"/>
  </p:notesMasterIdLst>
  <p:sldIdLst>
    <p:sldId id="256" r:id="rId2"/>
    <p:sldId id="374" r:id="rId3"/>
    <p:sldId id="375" r:id="rId4"/>
    <p:sldId id="376" r:id="rId5"/>
    <p:sldId id="377" r:id="rId6"/>
    <p:sldId id="378" r:id="rId7"/>
    <p:sldId id="379" r:id="rId8"/>
    <p:sldId id="380" r:id="rId9"/>
    <p:sldId id="381" r:id="rId10"/>
    <p:sldId id="382" r:id="rId11"/>
    <p:sldId id="383" r:id="rId12"/>
    <p:sldId id="384" r:id="rId13"/>
    <p:sldId id="385" r:id="rId14"/>
    <p:sldId id="386" r:id="rId15"/>
    <p:sldId id="387" r:id="rId16"/>
    <p:sldId id="388" r:id="rId17"/>
    <p:sldId id="389" r:id="rId18"/>
    <p:sldId id="390" r:id="rId19"/>
    <p:sldId id="391" r:id="rId20"/>
    <p:sldId id="392" r:id="rId21"/>
    <p:sldId id="393" r:id="rId22"/>
    <p:sldId id="394" r:id="rId23"/>
    <p:sldId id="395" r:id="rId24"/>
    <p:sldId id="396" r:id="rId25"/>
    <p:sldId id="397" r:id="rId26"/>
    <p:sldId id="398" r:id="rId27"/>
    <p:sldId id="399" r:id="rId28"/>
    <p:sldId id="400" r:id="rId29"/>
    <p:sldId id="401" r:id="rId30"/>
    <p:sldId id="402" r:id="rId31"/>
    <p:sldId id="403" r:id="rId32"/>
    <p:sldId id="404" r:id="rId33"/>
    <p:sldId id="405" r:id="rId34"/>
    <p:sldId id="406" r:id="rId35"/>
    <p:sldId id="407" r:id="rId36"/>
    <p:sldId id="408" r:id="rId37"/>
    <p:sldId id="409" r:id="rId38"/>
    <p:sldId id="410" r:id="rId39"/>
    <p:sldId id="411" r:id="rId40"/>
    <p:sldId id="412" r:id="rId41"/>
    <p:sldId id="413" r:id="rId42"/>
    <p:sldId id="414" r:id="rId43"/>
    <p:sldId id="415" r:id="rId44"/>
    <p:sldId id="416" r:id="rId45"/>
    <p:sldId id="417" r:id="rId46"/>
    <p:sldId id="418" r:id="rId47"/>
    <p:sldId id="419" r:id="rId48"/>
    <p:sldId id="420" r:id="rId49"/>
    <p:sldId id="421" r:id="rId50"/>
    <p:sldId id="422" r:id="rId51"/>
    <p:sldId id="423" r:id="rId52"/>
    <p:sldId id="424" r:id="rId53"/>
    <p:sldId id="425" r:id="rId54"/>
    <p:sldId id="426" r:id="rId55"/>
    <p:sldId id="427" r:id="rId56"/>
    <p:sldId id="428" r:id="rId57"/>
    <p:sldId id="429" r:id="rId58"/>
    <p:sldId id="430" r:id="rId59"/>
    <p:sldId id="431" r:id="rId60"/>
    <p:sldId id="432" r:id="rId61"/>
    <p:sldId id="433" r:id="rId62"/>
    <p:sldId id="434" r:id="rId63"/>
    <p:sldId id="435" r:id="rId64"/>
    <p:sldId id="436" r:id="rId65"/>
    <p:sldId id="437" r:id="rId66"/>
    <p:sldId id="438" r:id="rId67"/>
    <p:sldId id="439" r:id="rId68"/>
    <p:sldId id="440" r:id="rId69"/>
    <p:sldId id="441" r:id="rId70"/>
    <p:sldId id="442" r:id="rId71"/>
    <p:sldId id="443" r:id="rId72"/>
    <p:sldId id="444" r:id="rId73"/>
    <p:sldId id="445" r:id="rId74"/>
    <p:sldId id="446" r:id="rId75"/>
    <p:sldId id="447" r:id="rId76"/>
    <p:sldId id="448" r:id="rId77"/>
    <p:sldId id="449" r:id="rId78"/>
    <p:sldId id="450" r:id="rId79"/>
    <p:sldId id="451" r:id="rId80"/>
    <p:sldId id="452" r:id="rId81"/>
    <p:sldId id="453" r:id="rId82"/>
    <p:sldId id="454" r:id="rId83"/>
    <p:sldId id="455" r:id="rId84"/>
    <p:sldId id="456" r:id="rId85"/>
    <p:sldId id="457" r:id="rId86"/>
    <p:sldId id="458" r:id="rId87"/>
    <p:sldId id="459" r:id="rId88"/>
    <p:sldId id="460" r:id="rId89"/>
    <p:sldId id="461" r:id="rId90"/>
    <p:sldId id="462" r:id="rId91"/>
    <p:sldId id="463" r:id="rId92"/>
    <p:sldId id="464" r:id="rId93"/>
    <p:sldId id="465" r:id="rId94"/>
    <p:sldId id="466" r:id="rId95"/>
    <p:sldId id="467" r:id="rId96"/>
    <p:sldId id="468" r:id="rId97"/>
    <p:sldId id="469" r:id="rId98"/>
    <p:sldId id="373" r:id="rId99"/>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093" autoAdjust="0"/>
    <p:restoredTop sz="94660"/>
  </p:normalViewPr>
  <p:slideViewPr>
    <p:cSldViewPr>
      <p:cViewPr varScale="1">
        <p:scale>
          <a:sx n="81" d="100"/>
          <a:sy n="81" d="100"/>
        </p:scale>
        <p:origin x="-456" y="-84"/>
      </p:cViewPr>
      <p:guideLst>
        <p:guide orient="horz" pos="2160"/>
        <p:guide pos="2880"/>
      </p:guideLst>
    </p:cSldViewPr>
  </p:slideViewPr>
  <p:notesTextViewPr>
    <p:cViewPr>
      <p:scale>
        <a:sx n="100" d="100"/>
        <a:sy n="100" d="100"/>
      </p:scale>
      <p:origin x="0" y="0"/>
    </p:cViewPr>
  </p:notesTextViewPr>
  <p:notesViewPr>
    <p:cSldViewPr>
      <p:cViewPr varScale="1">
        <p:scale>
          <a:sx n="92" d="100"/>
          <a:sy n="92" d="100"/>
        </p:scale>
        <p:origin x="-3768" y="-10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29.w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32.wmf"/><Relationship Id="rId2" Type="http://schemas.openxmlformats.org/officeDocument/2006/relationships/image" Target="../media/image31.wmf"/><Relationship Id="rId1" Type="http://schemas.openxmlformats.org/officeDocument/2006/relationships/image" Target="../media/image30.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33.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34.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35.w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38.w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41.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8.wmf"/><Relationship Id="rId1" Type="http://schemas.openxmlformats.org/officeDocument/2006/relationships/image" Target="../media/image7.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9.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12.wmf"/><Relationship Id="rId1" Type="http://schemas.openxmlformats.org/officeDocument/2006/relationships/image" Target="../media/image11.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3.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5.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6.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27.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28.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cs typeface="+mn-cs"/>
              </a:defRPr>
            </a:lvl1pPr>
          </a:lstStyle>
          <a:p>
            <a:pPr>
              <a:defRPr/>
            </a:pPr>
            <a:endParaRPr lang="en-CA"/>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cs typeface="+mn-cs"/>
              </a:defRPr>
            </a:lvl1pPr>
          </a:lstStyle>
          <a:p>
            <a:pPr>
              <a:defRPr/>
            </a:pPr>
            <a:fld id="{4A6F3147-B3C0-4B2A-B964-AB106F786BE1}" type="datetimeFigureOut">
              <a:rPr lang="en-US"/>
              <a:pPr>
                <a:defRPr/>
              </a:pPr>
              <a:t>1/20/2015</a:t>
            </a:fld>
            <a:endParaRPr lang="en-CA"/>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CA" noProof="0" smtClean="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CA" noProof="0" smtClean="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cs typeface="+mn-cs"/>
              </a:defRPr>
            </a:lvl1pPr>
          </a:lstStyle>
          <a:p>
            <a:pPr>
              <a:defRPr/>
            </a:pPr>
            <a:endParaRPr lang="en-CA"/>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cs typeface="+mn-cs"/>
              </a:defRPr>
            </a:lvl1pPr>
          </a:lstStyle>
          <a:p>
            <a:pPr>
              <a:defRPr/>
            </a:pPr>
            <a:fld id="{1BF7B1FF-DFE5-4B27-8E0E-F1DDF2FB76BC}" type="slidenum">
              <a:rPr lang="en-CA"/>
              <a:pPr>
                <a:defRPr/>
              </a:pPr>
              <a:t>‹#›</a:t>
            </a:fld>
            <a:endParaRPr lang="en-CA"/>
          </a:p>
        </p:txBody>
      </p:sp>
    </p:spTree>
    <p:extLst>
      <p:ext uri="{BB962C8B-B14F-4D97-AF65-F5344CB8AC3E}">
        <p14:creationId xmlns:p14="http://schemas.microsoft.com/office/powerpoint/2010/main" val="946168782"/>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bwMode="auto">
          <a:noFill/>
          <a:ln>
            <a:solidFill>
              <a:srgbClr val="000000"/>
            </a:solidFill>
            <a:miter lim="800000"/>
            <a:headEnd/>
            <a:tailEnd/>
          </a:ln>
        </p:spPr>
      </p:sp>
      <p:sp>
        <p:nvSpPr>
          <p:cNvPr id="50179"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CA" smtClean="0"/>
          </a:p>
        </p:txBody>
      </p:sp>
      <p:sp>
        <p:nvSpPr>
          <p:cNvPr id="7172"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7E6226FB-55D5-4CAA-90EF-D8DC53E1A20F}" type="slidenum">
              <a:rPr lang="en-CA" smtClean="0"/>
              <a:pPr fontAlgn="base">
                <a:spcBef>
                  <a:spcPct val="0"/>
                </a:spcBef>
                <a:spcAft>
                  <a:spcPct val="0"/>
                </a:spcAft>
                <a:defRPr/>
              </a:pPr>
              <a:t>1</a:t>
            </a:fld>
            <a:endParaRPr lang="en-CA"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Slide Image Placeholder 1"/>
          <p:cNvSpPr>
            <a:spLocks noGrp="1" noRot="1" noChangeAspect="1" noTextEdit="1"/>
          </p:cNvSpPr>
          <p:nvPr>
            <p:ph type="sldImg"/>
          </p:nvPr>
        </p:nvSpPr>
        <p:spPr bwMode="auto">
          <a:noFill/>
          <a:ln>
            <a:solidFill>
              <a:srgbClr val="000000"/>
            </a:solidFill>
            <a:miter lim="800000"/>
            <a:headEnd/>
            <a:tailEnd/>
          </a:ln>
        </p:spPr>
      </p:sp>
      <p:sp>
        <p:nvSpPr>
          <p:cNvPr id="114691"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AF49EA54-92FC-4D7D-B2CE-DFA14C6221F8}" type="slidenum">
              <a:rPr lang="en-CA" smtClean="0"/>
              <a:pPr>
                <a:defRPr/>
              </a:pPr>
              <a:t>10</a:t>
            </a:fld>
            <a:endParaRPr lang="en-CA"/>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Slide Image Placeholder 1"/>
          <p:cNvSpPr>
            <a:spLocks noGrp="1" noRot="1" noChangeAspect="1" noTextEdit="1"/>
          </p:cNvSpPr>
          <p:nvPr>
            <p:ph type="sldImg"/>
          </p:nvPr>
        </p:nvSpPr>
        <p:spPr bwMode="auto">
          <a:noFill/>
          <a:ln>
            <a:solidFill>
              <a:srgbClr val="000000"/>
            </a:solidFill>
            <a:miter lim="800000"/>
            <a:headEnd/>
            <a:tailEnd/>
          </a:ln>
        </p:spPr>
      </p:sp>
      <p:sp>
        <p:nvSpPr>
          <p:cNvPr id="115715"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13B54FE3-ABB2-433D-BDAA-B6774C0B712E}" type="slidenum">
              <a:rPr lang="en-CA" smtClean="0"/>
              <a:pPr>
                <a:defRPr/>
              </a:pPr>
              <a:t>11</a:t>
            </a:fld>
            <a:endParaRPr lang="en-CA"/>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Slide Image Placeholder 1"/>
          <p:cNvSpPr>
            <a:spLocks noGrp="1" noRot="1" noChangeAspect="1" noTextEdit="1"/>
          </p:cNvSpPr>
          <p:nvPr>
            <p:ph type="sldImg"/>
          </p:nvPr>
        </p:nvSpPr>
        <p:spPr bwMode="auto">
          <a:noFill/>
          <a:ln>
            <a:solidFill>
              <a:srgbClr val="000000"/>
            </a:solidFill>
            <a:miter lim="800000"/>
            <a:headEnd/>
            <a:tailEnd/>
          </a:ln>
        </p:spPr>
      </p:sp>
      <p:sp>
        <p:nvSpPr>
          <p:cNvPr id="116739"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77CB890B-DF38-4FA9-B891-B2B840F48CE7}" type="slidenum">
              <a:rPr lang="en-CA" smtClean="0"/>
              <a:pPr>
                <a:defRPr/>
              </a:pPr>
              <a:t>12</a:t>
            </a:fld>
            <a:endParaRPr lang="en-CA"/>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Slide Image Placeholder 1"/>
          <p:cNvSpPr>
            <a:spLocks noGrp="1" noRot="1" noChangeAspect="1" noTextEdit="1"/>
          </p:cNvSpPr>
          <p:nvPr>
            <p:ph type="sldImg"/>
          </p:nvPr>
        </p:nvSpPr>
        <p:spPr bwMode="auto">
          <a:noFill/>
          <a:ln>
            <a:solidFill>
              <a:srgbClr val="000000"/>
            </a:solidFill>
            <a:miter lim="800000"/>
            <a:headEnd/>
            <a:tailEnd/>
          </a:ln>
        </p:spPr>
      </p:sp>
      <p:sp>
        <p:nvSpPr>
          <p:cNvPr id="117763"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4C4BCA0C-78A9-4422-94BD-821D7D0D2A3A}" type="slidenum">
              <a:rPr lang="en-CA" smtClean="0"/>
              <a:pPr>
                <a:defRPr/>
              </a:pPr>
              <a:t>13</a:t>
            </a:fld>
            <a:endParaRPr lang="en-CA"/>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Slide Image Placeholder 1"/>
          <p:cNvSpPr>
            <a:spLocks noGrp="1" noRot="1" noChangeAspect="1" noTextEdit="1"/>
          </p:cNvSpPr>
          <p:nvPr>
            <p:ph type="sldImg"/>
          </p:nvPr>
        </p:nvSpPr>
        <p:spPr bwMode="auto">
          <a:noFill/>
          <a:ln>
            <a:solidFill>
              <a:srgbClr val="000000"/>
            </a:solidFill>
            <a:miter lim="800000"/>
            <a:headEnd/>
            <a:tailEnd/>
          </a:ln>
        </p:spPr>
      </p:sp>
      <p:sp>
        <p:nvSpPr>
          <p:cNvPr id="118787"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62F55431-7726-4473-91F8-8872AD45BCCB}" type="slidenum">
              <a:rPr lang="en-CA" smtClean="0"/>
              <a:pPr>
                <a:defRPr/>
              </a:pPr>
              <a:t>14</a:t>
            </a:fld>
            <a:endParaRPr lang="en-CA"/>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Slide Image Placeholder 1"/>
          <p:cNvSpPr>
            <a:spLocks noGrp="1" noRot="1" noChangeAspect="1" noTextEdit="1"/>
          </p:cNvSpPr>
          <p:nvPr>
            <p:ph type="sldImg"/>
          </p:nvPr>
        </p:nvSpPr>
        <p:spPr bwMode="auto">
          <a:noFill/>
          <a:ln>
            <a:solidFill>
              <a:srgbClr val="000000"/>
            </a:solidFill>
            <a:miter lim="800000"/>
            <a:headEnd/>
            <a:tailEnd/>
          </a:ln>
        </p:spPr>
      </p:sp>
      <p:sp>
        <p:nvSpPr>
          <p:cNvPr id="119811"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98B13652-D542-47DA-9185-3FF29FD42687}" type="slidenum">
              <a:rPr lang="en-CA" smtClean="0"/>
              <a:pPr>
                <a:defRPr/>
              </a:pPr>
              <a:t>15</a:t>
            </a:fld>
            <a:endParaRPr lang="en-CA"/>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Slide Image Placeholder 1"/>
          <p:cNvSpPr>
            <a:spLocks noGrp="1" noRot="1" noChangeAspect="1" noTextEdit="1"/>
          </p:cNvSpPr>
          <p:nvPr>
            <p:ph type="sldImg"/>
          </p:nvPr>
        </p:nvSpPr>
        <p:spPr bwMode="auto">
          <a:noFill/>
          <a:ln>
            <a:solidFill>
              <a:srgbClr val="000000"/>
            </a:solidFill>
            <a:miter lim="800000"/>
            <a:headEnd/>
            <a:tailEnd/>
          </a:ln>
        </p:spPr>
      </p:sp>
      <p:sp>
        <p:nvSpPr>
          <p:cNvPr id="120835"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FA88D242-C01D-459E-A7BD-74450E2DA0DD}" type="slidenum">
              <a:rPr lang="en-CA" smtClean="0"/>
              <a:pPr>
                <a:defRPr/>
              </a:pPr>
              <a:t>16</a:t>
            </a:fld>
            <a:endParaRPr lang="en-CA"/>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Slide Image Placeholder 1"/>
          <p:cNvSpPr>
            <a:spLocks noGrp="1" noRot="1" noChangeAspect="1" noTextEdit="1"/>
          </p:cNvSpPr>
          <p:nvPr>
            <p:ph type="sldImg"/>
          </p:nvPr>
        </p:nvSpPr>
        <p:spPr bwMode="auto">
          <a:noFill/>
          <a:ln>
            <a:solidFill>
              <a:srgbClr val="000000"/>
            </a:solidFill>
            <a:miter lim="800000"/>
            <a:headEnd/>
            <a:tailEnd/>
          </a:ln>
        </p:spPr>
      </p:sp>
      <p:sp>
        <p:nvSpPr>
          <p:cNvPr id="121859"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6A7A82A2-8C68-47ED-8481-7D5E9C1BA201}" type="slidenum">
              <a:rPr lang="en-CA" smtClean="0"/>
              <a:pPr>
                <a:defRPr/>
              </a:pPr>
              <a:t>17</a:t>
            </a:fld>
            <a:endParaRPr lang="en-CA"/>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Slide Image Placeholder 1"/>
          <p:cNvSpPr>
            <a:spLocks noGrp="1" noRot="1" noChangeAspect="1" noTextEdit="1"/>
          </p:cNvSpPr>
          <p:nvPr>
            <p:ph type="sldImg"/>
          </p:nvPr>
        </p:nvSpPr>
        <p:spPr bwMode="auto">
          <a:noFill/>
          <a:ln>
            <a:solidFill>
              <a:srgbClr val="000000"/>
            </a:solidFill>
            <a:miter lim="800000"/>
            <a:headEnd/>
            <a:tailEnd/>
          </a:ln>
        </p:spPr>
      </p:sp>
      <p:sp>
        <p:nvSpPr>
          <p:cNvPr id="122883"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ADB1A329-2591-4CF5-8351-5AEA4B54FDAD}" type="slidenum">
              <a:rPr lang="en-CA" smtClean="0"/>
              <a:pPr>
                <a:defRPr/>
              </a:pPr>
              <a:t>18</a:t>
            </a:fld>
            <a:endParaRPr lang="en-CA"/>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Slide Image Placeholder 1"/>
          <p:cNvSpPr>
            <a:spLocks noGrp="1" noRot="1" noChangeAspect="1" noTextEdit="1"/>
          </p:cNvSpPr>
          <p:nvPr>
            <p:ph type="sldImg"/>
          </p:nvPr>
        </p:nvSpPr>
        <p:spPr bwMode="auto">
          <a:noFill/>
          <a:ln>
            <a:solidFill>
              <a:srgbClr val="000000"/>
            </a:solidFill>
            <a:miter lim="800000"/>
            <a:headEnd/>
            <a:tailEnd/>
          </a:ln>
        </p:spPr>
      </p:sp>
      <p:sp>
        <p:nvSpPr>
          <p:cNvPr id="123907"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8BB10860-A8EC-484F-9C73-3528F7533219}" type="slidenum">
              <a:rPr lang="en-CA" smtClean="0"/>
              <a:pPr>
                <a:defRPr/>
              </a:pPr>
              <a:t>19</a:t>
            </a:fld>
            <a:endParaRPr lang="en-CA"/>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Slide Image Placeholder 1"/>
          <p:cNvSpPr>
            <a:spLocks noGrp="1" noRot="1" noChangeAspect="1" noTextEdit="1"/>
          </p:cNvSpPr>
          <p:nvPr>
            <p:ph type="sldImg"/>
          </p:nvPr>
        </p:nvSpPr>
        <p:spPr bwMode="auto">
          <a:noFill/>
          <a:ln>
            <a:solidFill>
              <a:srgbClr val="000000"/>
            </a:solidFill>
            <a:miter lim="800000"/>
            <a:headEnd/>
            <a:tailEnd/>
          </a:ln>
        </p:spPr>
      </p:sp>
      <p:sp>
        <p:nvSpPr>
          <p:cNvPr id="106499"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47C2606A-BACA-4F46-A115-CA7D6054FBDD}" type="slidenum">
              <a:rPr lang="en-CA" smtClean="0"/>
              <a:pPr>
                <a:defRPr/>
              </a:pPr>
              <a:t>2</a:t>
            </a:fld>
            <a:endParaRPr lang="en-CA"/>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Slide Image Placeholder 1"/>
          <p:cNvSpPr>
            <a:spLocks noGrp="1" noRot="1" noChangeAspect="1" noTextEdit="1"/>
          </p:cNvSpPr>
          <p:nvPr>
            <p:ph type="sldImg"/>
          </p:nvPr>
        </p:nvSpPr>
        <p:spPr bwMode="auto">
          <a:noFill/>
          <a:ln>
            <a:solidFill>
              <a:srgbClr val="000000"/>
            </a:solidFill>
            <a:miter lim="800000"/>
            <a:headEnd/>
            <a:tailEnd/>
          </a:ln>
        </p:spPr>
      </p:sp>
      <p:sp>
        <p:nvSpPr>
          <p:cNvPr id="124931"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AF7EEC41-0AC9-4C20-B60C-8C159C7203F7}" type="slidenum">
              <a:rPr lang="en-CA" smtClean="0"/>
              <a:pPr>
                <a:defRPr/>
              </a:pPr>
              <a:t>20</a:t>
            </a:fld>
            <a:endParaRPr lang="en-CA"/>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Slide Image Placeholder 1"/>
          <p:cNvSpPr>
            <a:spLocks noGrp="1" noRot="1" noChangeAspect="1" noTextEdit="1"/>
          </p:cNvSpPr>
          <p:nvPr>
            <p:ph type="sldImg"/>
          </p:nvPr>
        </p:nvSpPr>
        <p:spPr bwMode="auto">
          <a:noFill/>
          <a:ln>
            <a:solidFill>
              <a:srgbClr val="000000"/>
            </a:solidFill>
            <a:miter lim="800000"/>
            <a:headEnd/>
            <a:tailEnd/>
          </a:ln>
        </p:spPr>
      </p:sp>
      <p:sp>
        <p:nvSpPr>
          <p:cNvPr id="125955"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6697DB33-B48F-4CA8-ADC8-5151E0C56FFF}" type="slidenum">
              <a:rPr lang="en-CA" smtClean="0"/>
              <a:pPr>
                <a:defRPr/>
              </a:pPr>
              <a:t>21</a:t>
            </a:fld>
            <a:endParaRPr lang="en-CA"/>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Slide Image Placeholder 1"/>
          <p:cNvSpPr>
            <a:spLocks noGrp="1" noRot="1" noChangeAspect="1" noTextEdit="1"/>
          </p:cNvSpPr>
          <p:nvPr>
            <p:ph type="sldImg"/>
          </p:nvPr>
        </p:nvSpPr>
        <p:spPr bwMode="auto">
          <a:noFill/>
          <a:ln>
            <a:solidFill>
              <a:srgbClr val="000000"/>
            </a:solidFill>
            <a:miter lim="800000"/>
            <a:headEnd/>
            <a:tailEnd/>
          </a:ln>
        </p:spPr>
      </p:sp>
      <p:sp>
        <p:nvSpPr>
          <p:cNvPr id="126979"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587BE735-F4D3-42BF-A8BA-7C2F36EC2AAB}" type="slidenum">
              <a:rPr lang="en-CA" smtClean="0"/>
              <a:pPr>
                <a:defRPr/>
              </a:pPr>
              <a:t>22</a:t>
            </a:fld>
            <a:endParaRPr lang="en-CA"/>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Slide Image Placeholder 1"/>
          <p:cNvSpPr>
            <a:spLocks noGrp="1" noRot="1" noChangeAspect="1" noTextEdit="1"/>
          </p:cNvSpPr>
          <p:nvPr>
            <p:ph type="sldImg"/>
          </p:nvPr>
        </p:nvSpPr>
        <p:spPr bwMode="auto">
          <a:noFill/>
          <a:ln>
            <a:solidFill>
              <a:srgbClr val="000000"/>
            </a:solidFill>
            <a:miter lim="800000"/>
            <a:headEnd/>
            <a:tailEnd/>
          </a:ln>
        </p:spPr>
      </p:sp>
      <p:sp>
        <p:nvSpPr>
          <p:cNvPr id="128003"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B5E04C21-678A-40CF-8544-80A53CF4EAF9}" type="slidenum">
              <a:rPr lang="en-CA" smtClean="0"/>
              <a:pPr>
                <a:defRPr/>
              </a:pPr>
              <a:t>23</a:t>
            </a:fld>
            <a:endParaRPr lang="en-CA"/>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Slide Image Placeholder 1"/>
          <p:cNvSpPr>
            <a:spLocks noGrp="1" noRot="1" noChangeAspect="1" noTextEdit="1"/>
          </p:cNvSpPr>
          <p:nvPr>
            <p:ph type="sldImg"/>
          </p:nvPr>
        </p:nvSpPr>
        <p:spPr bwMode="auto">
          <a:noFill/>
          <a:ln>
            <a:solidFill>
              <a:srgbClr val="000000"/>
            </a:solidFill>
            <a:miter lim="800000"/>
            <a:headEnd/>
            <a:tailEnd/>
          </a:ln>
        </p:spPr>
      </p:sp>
      <p:sp>
        <p:nvSpPr>
          <p:cNvPr id="129027"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F21EA41E-C1E2-4FE9-BA30-C20CF034AAD7}" type="slidenum">
              <a:rPr lang="en-CA" smtClean="0"/>
              <a:pPr>
                <a:defRPr/>
              </a:pPr>
              <a:t>24</a:t>
            </a:fld>
            <a:endParaRPr lang="en-CA"/>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Slide Image Placeholder 1"/>
          <p:cNvSpPr>
            <a:spLocks noGrp="1" noRot="1" noChangeAspect="1" noTextEdit="1"/>
          </p:cNvSpPr>
          <p:nvPr>
            <p:ph type="sldImg"/>
          </p:nvPr>
        </p:nvSpPr>
        <p:spPr bwMode="auto">
          <a:noFill/>
          <a:ln>
            <a:solidFill>
              <a:srgbClr val="000000"/>
            </a:solidFill>
            <a:miter lim="800000"/>
            <a:headEnd/>
            <a:tailEnd/>
          </a:ln>
        </p:spPr>
      </p:sp>
      <p:sp>
        <p:nvSpPr>
          <p:cNvPr id="130051"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61323F5C-0FAF-44D1-B360-23545D17EF8D}" type="slidenum">
              <a:rPr lang="en-CA" smtClean="0"/>
              <a:pPr>
                <a:defRPr/>
              </a:pPr>
              <a:t>25</a:t>
            </a:fld>
            <a:endParaRPr lang="en-CA"/>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Slide Image Placeholder 1"/>
          <p:cNvSpPr>
            <a:spLocks noGrp="1" noRot="1" noChangeAspect="1" noTextEdit="1"/>
          </p:cNvSpPr>
          <p:nvPr>
            <p:ph type="sldImg"/>
          </p:nvPr>
        </p:nvSpPr>
        <p:spPr bwMode="auto">
          <a:noFill/>
          <a:ln>
            <a:solidFill>
              <a:srgbClr val="000000"/>
            </a:solidFill>
            <a:miter lim="800000"/>
            <a:headEnd/>
            <a:tailEnd/>
          </a:ln>
        </p:spPr>
      </p:sp>
      <p:sp>
        <p:nvSpPr>
          <p:cNvPr id="131075"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330C15A1-E5E6-4C84-BE0A-8647F296C07A}" type="slidenum">
              <a:rPr lang="en-CA" smtClean="0"/>
              <a:pPr>
                <a:defRPr/>
              </a:pPr>
              <a:t>26</a:t>
            </a:fld>
            <a:endParaRPr lang="en-CA"/>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Slide Image Placeholder 1"/>
          <p:cNvSpPr>
            <a:spLocks noGrp="1" noRot="1" noChangeAspect="1" noTextEdit="1"/>
          </p:cNvSpPr>
          <p:nvPr>
            <p:ph type="sldImg"/>
          </p:nvPr>
        </p:nvSpPr>
        <p:spPr bwMode="auto">
          <a:noFill/>
          <a:ln>
            <a:solidFill>
              <a:srgbClr val="000000"/>
            </a:solidFill>
            <a:miter lim="800000"/>
            <a:headEnd/>
            <a:tailEnd/>
          </a:ln>
        </p:spPr>
      </p:sp>
      <p:sp>
        <p:nvSpPr>
          <p:cNvPr id="132099"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1B69D893-CA13-4260-851C-388B667FAAB9}" type="slidenum">
              <a:rPr lang="en-CA" smtClean="0"/>
              <a:pPr>
                <a:defRPr/>
              </a:pPr>
              <a:t>27</a:t>
            </a:fld>
            <a:endParaRPr lang="en-CA"/>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Slide Image Placeholder 1"/>
          <p:cNvSpPr>
            <a:spLocks noGrp="1" noRot="1" noChangeAspect="1" noTextEdit="1"/>
          </p:cNvSpPr>
          <p:nvPr>
            <p:ph type="sldImg"/>
          </p:nvPr>
        </p:nvSpPr>
        <p:spPr bwMode="auto">
          <a:noFill/>
          <a:ln>
            <a:solidFill>
              <a:srgbClr val="000000"/>
            </a:solidFill>
            <a:miter lim="800000"/>
            <a:headEnd/>
            <a:tailEnd/>
          </a:ln>
        </p:spPr>
      </p:sp>
      <p:sp>
        <p:nvSpPr>
          <p:cNvPr id="133123"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A9ACF742-4150-4E4B-952C-32C4701C0395}" type="slidenum">
              <a:rPr lang="en-CA" smtClean="0"/>
              <a:pPr>
                <a:defRPr/>
              </a:pPr>
              <a:t>28</a:t>
            </a:fld>
            <a:endParaRPr lang="en-CA"/>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Slide Image Placeholder 1"/>
          <p:cNvSpPr>
            <a:spLocks noGrp="1" noRot="1" noChangeAspect="1" noTextEdit="1"/>
          </p:cNvSpPr>
          <p:nvPr>
            <p:ph type="sldImg"/>
          </p:nvPr>
        </p:nvSpPr>
        <p:spPr bwMode="auto">
          <a:noFill/>
          <a:ln>
            <a:solidFill>
              <a:srgbClr val="000000"/>
            </a:solidFill>
            <a:miter lim="800000"/>
            <a:headEnd/>
            <a:tailEnd/>
          </a:ln>
        </p:spPr>
      </p:sp>
      <p:sp>
        <p:nvSpPr>
          <p:cNvPr id="134147"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57669918-39BF-4B0B-BE63-446459BE05AB}" type="slidenum">
              <a:rPr lang="en-CA" smtClean="0"/>
              <a:pPr>
                <a:defRPr/>
              </a:pPr>
              <a:t>29</a:t>
            </a:fld>
            <a:endParaRPr lang="en-CA"/>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Slide Image Placeholder 1"/>
          <p:cNvSpPr>
            <a:spLocks noGrp="1" noRot="1" noChangeAspect="1" noTextEdit="1"/>
          </p:cNvSpPr>
          <p:nvPr>
            <p:ph type="sldImg"/>
          </p:nvPr>
        </p:nvSpPr>
        <p:spPr bwMode="auto">
          <a:noFill/>
          <a:ln>
            <a:solidFill>
              <a:srgbClr val="000000"/>
            </a:solidFill>
            <a:miter lim="800000"/>
            <a:headEnd/>
            <a:tailEnd/>
          </a:ln>
        </p:spPr>
      </p:sp>
      <p:sp>
        <p:nvSpPr>
          <p:cNvPr id="107523"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ABEA26D8-FB0F-46BA-8B4F-59B6FFED9080}" type="slidenum">
              <a:rPr lang="en-CA" smtClean="0"/>
              <a:pPr>
                <a:defRPr/>
              </a:pPr>
              <a:t>3</a:t>
            </a:fld>
            <a:endParaRPr lang="en-CA"/>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Slide Image Placeholder 1"/>
          <p:cNvSpPr>
            <a:spLocks noGrp="1" noRot="1" noChangeAspect="1" noTextEdit="1"/>
          </p:cNvSpPr>
          <p:nvPr>
            <p:ph type="sldImg"/>
          </p:nvPr>
        </p:nvSpPr>
        <p:spPr bwMode="auto">
          <a:noFill/>
          <a:ln>
            <a:solidFill>
              <a:srgbClr val="000000"/>
            </a:solidFill>
            <a:miter lim="800000"/>
            <a:headEnd/>
            <a:tailEnd/>
          </a:ln>
        </p:spPr>
      </p:sp>
      <p:sp>
        <p:nvSpPr>
          <p:cNvPr id="135171"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49010D98-AF4B-42D3-A829-CFBA4AC125D7}" type="slidenum">
              <a:rPr lang="en-CA" smtClean="0"/>
              <a:pPr>
                <a:defRPr/>
              </a:pPr>
              <a:t>30</a:t>
            </a:fld>
            <a:endParaRPr lang="en-CA"/>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Slide Image Placeholder 1"/>
          <p:cNvSpPr>
            <a:spLocks noGrp="1" noRot="1" noChangeAspect="1" noTextEdit="1"/>
          </p:cNvSpPr>
          <p:nvPr>
            <p:ph type="sldImg"/>
          </p:nvPr>
        </p:nvSpPr>
        <p:spPr bwMode="auto">
          <a:noFill/>
          <a:ln>
            <a:solidFill>
              <a:srgbClr val="000000"/>
            </a:solidFill>
            <a:miter lim="800000"/>
            <a:headEnd/>
            <a:tailEnd/>
          </a:ln>
        </p:spPr>
      </p:sp>
      <p:sp>
        <p:nvSpPr>
          <p:cNvPr id="136195"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ECA6F653-057D-4EB0-8942-D2202240FCC4}" type="slidenum">
              <a:rPr lang="en-CA" smtClean="0"/>
              <a:pPr>
                <a:defRPr/>
              </a:pPr>
              <a:t>31</a:t>
            </a:fld>
            <a:endParaRPr lang="en-CA"/>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Slide Image Placeholder 1"/>
          <p:cNvSpPr>
            <a:spLocks noGrp="1" noRot="1" noChangeAspect="1" noTextEdit="1"/>
          </p:cNvSpPr>
          <p:nvPr>
            <p:ph type="sldImg"/>
          </p:nvPr>
        </p:nvSpPr>
        <p:spPr bwMode="auto">
          <a:noFill/>
          <a:ln>
            <a:solidFill>
              <a:srgbClr val="000000"/>
            </a:solidFill>
            <a:miter lim="800000"/>
            <a:headEnd/>
            <a:tailEnd/>
          </a:ln>
        </p:spPr>
      </p:sp>
      <p:sp>
        <p:nvSpPr>
          <p:cNvPr id="137219"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9A8F5FC1-DB56-4DCC-A91E-41B9314120A3}" type="slidenum">
              <a:rPr lang="en-CA" smtClean="0"/>
              <a:pPr>
                <a:defRPr/>
              </a:pPr>
              <a:t>32</a:t>
            </a:fld>
            <a:endParaRPr lang="en-CA"/>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Slide Image Placeholder 1"/>
          <p:cNvSpPr>
            <a:spLocks noGrp="1" noRot="1" noChangeAspect="1" noTextEdit="1"/>
          </p:cNvSpPr>
          <p:nvPr>
            <p:ph type="sldImg"/>
          </p:nvPr>
        </p:nvSpPr>
        <p:spPr bwMode="auto">
          <a:noFill/>
          <a:ln>
            <a:solidFill>
              <a:srgbClr val="000000"/>
            </a:solidFill>
            <a:miter lim="800000"/>
            <a:headEnd/>
            <a:tailEnd/>
          </a:ln>
        </p:spPr>
      </p:sp>
      <p:sp>
        <p:nvSpPr>
          <p:cNvPr id="138243"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E2F413F1-EB07-4A73-BDE3-4E1F64C9F207}" type="slidenum">
              <a:rPr lang="en-CA" smtClean="0"/>
              <a:pPr>
                <a:defRPr/>
              </a:pPr>
              <a:t>33</a:t>
            </a:fld>
            <a:endParaRPr lang="en-CA"/>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Slide Image Placeholder 1"/>
          <p:cNvSpPr>
            <a:spLocks noGrp="1" noRot="1" noChangeAspect="1" noTextEdit="1"/>
          </p:cNvSpPr>
          <p:nvPr>
            <p:ph type="sldImg"/>
          </p:nvPr>
        </p:nvSpPr>
        <p:spPr bwMode="auto">
          <a:noFill/>
          <a:ln>
            <a:solidFill>
              <a:srgbClr val="000000"/>
            </a:solidFill>
            <a:miter lim="800000"/>
            <a:headEnd/>
            <a:tailEnd/>
          </a:ln>
        </p:spPr>
      </p:sp>
      <p:sp>
        <p:nvSpPr>
          <p:cNvPr id="139267"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62391EF9-F3B9-425F-AB59-3FEA4347AF1A}" type="slidenum">
              <a:rPr lang="en-CA" smtClean="0"/>
              <a:pPr>
                <a:defRPr/>
              </a:pPr>
              <a:t>34</a:t>
            </a:fld>
            <a:endParaRPr lang="en-CA"/>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Slide Image Placeholder 1"/>
          <p:cNvSpPr>
            <a:spLocks noGrp="1" noRot="1" noChangeAspect="1" noTextEdit="1"/>
          </p:cNvSpPr>
          <p:nvPr>
            <p:ph type="sldImg"/>
          </p:nvPr>
        </p:nvSpPr>
        <p:spPr bwMode="auto">
          <a:noFill/>
          <a:ln>
            <a:solidFill>
              <a:srgbClr val="000000"/>
            </a:solidFill>
            <a:miter lim="800000"/>
            <a:headEnd/>
            <a:tailEnd/>
          </a:ln>
        </p:spPr>
      </p:sp>
      <p:sp>
        <p:nvSpPr>
          <p:cNvPr id="140291"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ACF2A369-73A3-450B-831F-C67E841953E7}" type="slidenum">
              <a:rPr lang="en-CA" smtClean="0"/>
              <a:pPr>
                <a:defRPr/>
              </a:pPr>
              <a:t>35</a:t>
            </a:fld>
            <a:endParaRPr lang="en-CA"/>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Slide Image Placeholder 1"/>
          <p:cNvSpPr>
            <a:spLocks noGrp="1" noRot="1" noChangeAspect="1" noTextEdit="1"/>
          </p:cNvSpPr>
          <p:nvPr>
            <p:ph type="sldImg"/>
          </p:nvPr>
        </p:nvSpPr>
        <p:spPr bwMode="auto">
          <a:noFill/>
          <a:ln>
            <a:solidFill>
              <a:srgbClr val="000000"/>
            </a:solidFill>
            <a:miter lim="800000"/>
            <a:headEnd/>
            <a:tailEnd/>
          </a:ln>
        </p:spPr>
      </p:sp>
      <p:sp>
        <p:nvSpPr>
          <p:cNvPr id="141315"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EF98F61D-9376-4343-9127-0A120E6E0735}" type="slidenum">
              <a:rPr lang="en-CA" smtClean="0"/>
              <a:pPr>
                <a:defRPr/>
              </a:pPr>
              <a:t>36</a:t>
            </a:fld>
            <a:endParaRPr lang="en-CA"/>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Slide Image Placeholder 1"/>
          <p:cNvSpPr>
            <a:spLocks noGrp="1" noRot="1" noChangeAspect="1" noTextEdit="1"/>
          </p:cNvSpPr>
          <p:nvPr>
            <p:ph type="sldImg"/>
          </p:nvPr>
        </p:nvSpPr>
        <p:spPr bwMode="auto">
          <a:noFill/>
          <a:ln>
            <a:solidFill>
              <a:srgbClr val="000000"/>
            </a:solidFill>
            <a:miter lim="800000"/>
            <a:headEnd/>
            <a:tailEnd/>
          </a:ln>
        </p:spPr>
      </p:sp>
      <p:sp>
        <p:nvSpPr>
          <p:cNvPr id="142339"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19C6E3AD-4ECD-4D33-B75D-2A37354AC102}" type="slidenum">
              <a:rPr lang="en-CA" smtClean="0"/>
              <a:pPr>
                <a:defRPr/>
              </a:pPr>
              <a:t>37</a:t>
            </a:fld>
            <a:endParaRPr lang="en-CA"/>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Slide Image Placeholder 1"/>
          <p:cNvSpPr>
            <a:spLocks noGrp="1" noRot="1" noChangeAspect="1" noTextEdit="1"/>
          </p:cNvSpPr>
          <p:nvPr>
            <p:ph type="sldImg"/>
          </p:nvPr>
        </p:nvSpPr>
        <p:spPr bwMode="auto">
          <a:noFill/>
          <a:ln>
            <a:solidFill>
              <a:srgbClr val="000000"/>
            </a:solidFill>
            <a:miter lim="800000"/>
            <a:headEnd/>
            <a:tailEnd/>
          </a:ln>
        </p:spPr>
      </p:sp>
      <p:sp>
        <p:nvSpPr>
          <p:cNvPr id="143363"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FD91BFF5-BA8D-4D0D-B9D1-40543D1EB243}" type="slidenum">
              <a:rPr lang="en-CA" smtClean="0"/>
              <a:pPr>
                <a:defRPr/>
              </a:pPr>
              <a:t>38</a:t>
            </a:fld>
            <a:endParaRPr lang="en-CA"/>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Slide Image Placeholder 1"/>
          <p:cNvSpPr>
            <a:spLocks noGrp="1" noRot="1" noChangeAspect="1" noTextEdit="1"/>
          </p:cNvSpPr>
          <p:nvPr>
            <p:ph type="sldImg"/>
          </p:nvPr>
        </p:nvSpPr>
        <p:spPr bwMode="auto">
          <a:noFill/>
          <a:ln>
            <a:solidFill>
              <a:srgbClr val="000000"/>
            </a:solidFill>
            <a:miter lim="800000"/>
            <a:headEnd/>
            <a:tailEnd/>
          </a:ln>
        </p:spPr>
      </p:sp>
      <p:sp>
        <p:nvSpPr>
          <p:cNvPr id="144387"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FC7A4323-4836-43FB-852A-709954C95CE1}" type="slidenum">
              <a:rPr lang="en-CA" smtClean="0"/>
              <a:pPr>
                <a:defRPr/>
              </a:pPr>
              <a:t>39</a:t>
            </a:fld>
            <a:endParaRPr lang="en-CA"/>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Slide Image Placeholder 1"/>
          <p:cNvSpPr>
            <a:spLocks noGrp="1" noRot="1" noChangeAspect="1" noTextEdit="1"/>
          </p:cNvSpPr>
          <p:nvPr>
            <p:ph type="sldImg"/>
          </p:nvPr>
        </p:nvSpPr>
        <p:spPr bwMode="auto">
          <a:noFill/>
          <a:ln>
            <a:solidFill>
              <a:srgbClr val="000000"/>
            </a:solidFill>
            <a:miter lim="800000"/>
            <a:headEnd/>
            <a:tailEnd/>
          </a:ln>
        </p:spPr>
      </p:sp>
      <p:sp>
        <p:nvSpPr>
          <p:cNvPr id="108547"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329A615D-6EE0-4D39-8A09-329D89E6AD25}" type="slidenum">
              <a:rPr lang="en-CA" smtClean="0"/>
              <a:pPr>
                <a:defRPr/>
              </a:pPr>
              <a:t>4</a:t>
            </a:fld>
            <a:endParaRPr lang="en-CA"/>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Slide Image Placeholder 1"/>
          <p:cNvSpPr>
            <a:spLocks noGrp="1" noRot="1" noChangeAspect="1" noTextEdit="1"/>
          </p:cNvSpPr>
          <p:nvPr>
            <p:ph type="sldImg"/>
          </p:nvPr>
        </p:nvSpPr>
        <p:spPr bwMode="auto">
          <a:noFill/>
          <a:ln>
            <a:solidFill>
              <a:srgbClr val="000000"/>
            </a:solidFill>
            <a:miter lim="800000"/>
            <a:headEnd/>
            <a:tailEnd/>
          </a:ln>
        </p:spPr>
      </p:sp>
      <p:sp>
        <p:nvSpPr>
          <p:cNvPr id="145411"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680CDB93-EA32-49AB-A432-D86F74EBFCB8}" type="slidenum">
              <a:rPr lang="en-CA" smtClean="0"/>
              <a:pPr>
                <a:defRPr/>
              </a:pPr>
              <a:t>40</a:t>
            </a:fld>
            <a:endParaRPr lang="en-CA"/>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Slide Image Placeholder 1"/>
          <p:cNvSpPr>
            <a:spLocks noGrp="1" noRot="1" noChangeAspect="1" noTextEdit="1"/>
          </p:cNvSpPr>
          <p:nvPr>
            <p:ph type="sldImg"/>
          </p:nvPr>
        </p:nvSpPr>
        <p:spPr bwMode="auto">
          <a:noFill/>
          <a:ln>
            <a:solidFill>
              <a:srgbClr val="000000"/>
            </a:solidFill>
            <a:miter lim="800000"/>
            <a:headEnd/>
            <a:tailEnd/>
          </a:ln>
        </p:spPr>
      </p:sp>
      <p:sp>
        <p:nvSpPr>
          <p:cNvPr id="146435"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75DF0798-6E77-442A-A848-661485B2BBE4}" type="slidenum">
              <a:rPr lang="en-CA" smtClean="0"/>
              <a:pPr>
                <a:defRPr/>
              </a:pPr>
              <a:t>41</a:t>
            </a:fld>
            <a:endParaRPr lang="en-CA"/>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Slide Image Placeholder 1"/>
          <p:cNvSpPr>
            <a:spLocks noGrp="1" noRot="1" noChangeAspect="1" noTextEdit="1"/>
          </p:cNvSpPr>
          <p:nvPr>
            <p:ph type="sldImg"/>
          </p:nvPr>
        </p:nvSpPr>
        <p:spPr bwMode="auto">
          <a:noFill/>
          <a:ln>
            <a:solidFill>
              <a:srgbClr val="000000"/>
            </a:solidFill>
            <a:miter lim="800000"/>
            <a:headEnd/>
            <a:tailEnd/>
          </a:ln>
        </p:spPr>
      </p:sp>
      <p:sp>
        <p:nvSpPr>
          <p:cNvPr id="147459"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522EC9CA-CDBB-4511-B0BA-521A6402DA31}" type="slidenum">
              <a:rPr lang="en-CA" smtClean="0"/>
              <a:pPr>
                <a:defRPr/>
              </a:pPr>
              <a:t>42</a:t>
            </a:fld>
            <a:endParaRPr lang="en-CA"/>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Slide Image Placeholder 1"/>
          <p:cNvSpPr>
            <a:spLocks noGrp="1" noRot="1" noChangeAspect="1" noTextEdit="1"/>
          </p:cNvSpPr>
          <p:nvPr>
            <p:ph type="sldImg"/>
          </p:nvPr>
        </p:nvSpPr>
        <p:spPr bwMode="auto">
          <a:noFill/>
          <a:ln>
            <a:solidFill>
              <a:srgbClr val="000000"/>
            </a:solidFill>
            <a:miter lim="800000"/>
            <a:headEnd/>
            <a:tailEnd/>
          </a:ln>
        </p:spPr>
      </p:sp>
      <p:sp>
        <p:nvSpPr>
          <p:cNvPr id="148483"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FE9737E3-E29E-4BE5-B92E-593D5A4479A0}" type="slidenum">
              <a:rPr lang="en-CA" smtClean="0"/>
              <a:pPr>
                <a:defRPr/>
              </a:pPr>
              <a:t>43</a:t>
            </a:fld>
            <a:endParaRPr lang="en-CA"/>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Slide Image Placeholder 1"/>
          <p:cNvSpPr>
            <a:spLocks noGrp="1" noRot="1" noChangeAspect="1" noTextEdit="1"/>
          </p:cNvSpPr>
          <p:nvPr>
            <p:ph type="sldImg"/>
          </p:nvPr>
        </p:nvSpPr>
        <p:spPr bwMode="auto">
          <a:noFill/>
          <a:ln>
            <a:solidFill>
              <a:srgbClr val="000000"/>
            </a:solidFill>
            <a:miter lim="800000"/>
            <a:headEnd/>
            <a:tailEnd/>
          </a:ln>
        </p:spPr>
      </p:sp>
      <p:sp>
        <p:nvSpPr>
          <p:cNvPr id="149507"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8F2BED49-9098-41F4-913E-033B3CB717F9}" type="slidenum">
              <a:rPr lang="en-CA" smtClean="0"/>
              <a:pPr>
                <a:defRPr/>
              </a:pPr>
              <a:t>44</a:t>
            </a:fld>
            <a:endParaRPr lang="en-CA"/>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Slide Image Placeholder 1"/>
          <p:cNvSpPr>
            <a:spLocks noGrp="1" noRot="1" noChangeAspect="1" noTextEdit="1"/>
          </p:cNvSpPr>
          <p:nvPr>
            <p:ph type="sldImg"/>
          </p:nvPr>
        </p:nvSpPr>
        <p:spPr bwMode="auto">
          <a:noFill/>
          <a:ln>
            <a:solidFill>
              <a:srgbClr val="000000"/>
            </a:solidFill>
            <a:miter lim="800000"/>
            <a:headEnd/>
            <a:tailEnd/>
          </a:ln>
        </p:spPr>
      </p:sp>
      <p:sp>
        <p:nvSpPr>
          <p:cNvPr id="150531"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4574E87B-71D8-490C-BA31-23841B8106D8}" type="slidenum">
              <a:rPr lang="en-CA" smtClean="0"/>
              <a:pPr>
                <a:defRPr/>
              </a:pPr>
              <a:t>45</a:t>
            </a:fld>
            <a:endParaRPr lang="en-CA"/>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Slide Image Placeholder 1"/>
          <p:cNvSpPr>
            <a:spLocks noGrp="1" noRot="1" noChangeAspect="1" noTextEdit="1"/>
          </p:cNvSpPr>
          <p:nvPr>
            <p:ph type="sldImg"/>
          </p:nvPr>
        </p:nvSpPr>
        <p:spPr bwMode="auto">
          <a:noFill/>
          <a:ln>
            <a:solidFill>
              <a:srgbClr val="000000"/>
            </a:solidFill>
            <a:miter lim="800000"/>
            <a:headEnd/>
            <a:tailEnd/>
          </a:ln>
        </p:spPr>
      </p:sp>
      <p:sp>
        <p:nvSpPr>
          <p:cNvPr id="151555"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9B81F9DE-C10F-45D3-8806-0C631DBCBC83}" type="slidenum">
              <a:rPr lang="en-CA" smtClean="0"/>
              <a:pPr>
                <a:defRPr/>
              </a:pPr>
              <a:t>46</a:t>
            </a:fld>
            <a:endParaRPr lang="en-CA"/>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Slide Image Placeholder 1"/>
          <p:cNvSpPr>
            <a:spLocks noGrp="1" noRot="1" noChangeAspect="1" noTextEdit="1"/>
          </p:cNvSpPr>
          <p:nvPr>
            <p:ph type="sldImg"/>
          </p:nvPr>
        </p:nvSpPr>
        <p:spPr bwMode="auto">
          <a:noFill/>
          <a:ln>
            <a:solidFill>
              <a:srgbClr val="000000"/>
            </a:solidFill>
            <a:miter lim="800000"/>
            <a:headEnd/>
            <a:tailEnd/>
          </a:ln>
        </p:spPr>
      </p:sp>
      <p:sp>
        <p:nvSpPr>
          <p:cNvPr id="152579"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F95756DB-7774-4B86-86B8-9A83F28204B3}" type="slidenum">
              <a:rPr lang="en-CA" smtClean="0"/>
              <a:pPr>
                <a:defRPr/>
              </a:pPr>
              <a:t>47</a:t>
            </a:fld>
            <a:endParaRPr lang="en-CA"/>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Slide Image Placeholder 1"/>
          <p:cNvSpPr>
            <a:spLocks noGrp="1" noRot="1" noChangeAspect="1" noTextEdit="1"/>
          </p:cNvSpPr>
          <p:nvPr>
            <p:ph type="sldImg"/>
          </p:nvPr>
        </p:nvSpPr>
        <p:spPr bwMode="auto">
          <a:noFill/>
          <a:ln>
            <a:solidFill>
              <a:srgbClr val="000000"/>
            </a:solidFill>
            <a:miter lim="800000"/>
            <a:headEnd/>
            <a:tailEnd/>
          </a:ln>
        </p:spPr>
      </p:sp>
      <p:sp>
        <p:nvSpPr>
          <p:cNvPr id="153603"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4AF9B8B0-DE55-4FC3-B4D5-D6447B69049B}" type="slidenum">
              <a:rPr lang="en-CA" smtClean="0"/>
              <a:pPr>
                <a:defRPr/>
              </a:pPr>
              <a:t>48</a:t>
            </a:fld>
            <a:endParaRPr lang="en-CA"/>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Slide Image Placeholder 1"/>
          <p:cNvSpPr>
            <a:spLocks noGrp="1" noRot="1" noChangeAspect="1" noTextEdit="1"/>
          </p:cNvSpPr>
          <p:nvPr>
            <p:ph type="sldImg"/>
          </p:nvPr>
        </p:nvSpPr>
        <p:spPr bwMode="auto">
          <a:noFill/>
          <a:ln>
            <a:solidFill>
              <a:srgbClr val="000000"/>
            </a:solidFill>
            <a:miter lim="800000"/>
            <a:headEnd/>
            <a:tailEnd/>
          </a:ln>
        </p:spPr>
      </p:sp>
      <p:sp>
        <p:nvSpPr>
          <p:cNvPr id="154627"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59F156B6-D32E-420F-BE4A-5892E0241F58}" type="slidenum">
              <a:rPr lang="en-CA" smtClean="0"/>
              <a:pPr>
                <a:defRPr/>
              </a:pPr>
              <a:t>49</a:t>
            </a:fld>
            <a:endParaRPr lang="en-CA"/>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Slide Image Placeholder 1"/>
          <p:cNvSpPr>
            <a:spLocks noGrp="1" noRot="1" noChangeAspect="1" noTextEdit="1"/>
          </p:cNvSpPr>
          <p:nvPr>
            <p:ph type="sldImg"/>
          </p:nvPr>
        </p:nvSpPr>
        <p:spPr bwMode="auto">
          <a:noFill/>
          <a:ln>
            <a:solidFill>
              <a:srgbClr val="000000"/>
            </a:solidFill>
            <a:miter lim="800000"/>
            <a:headEnd/>
            <a:tailEnd/>
          </a:ln>
        </p:spPr>
      </p:sp>
      <p:sp>
        <p:nvSpPr>
          <p:cNvPr id="109571"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BE50DAFE-912F-4DE7-8CF0-D9D782276A1A}" type="slidenum">
              <a:rPr lang="en-CA" smtClean="0"/>
              <a:pPr>
                <a:defRPr/>
              </a:pPr>
              <a:t>5</a:t>
            </a:fld>
            <a:endParaRPr lang="en-CA"/>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Slide Image Placeholder 1"/>
          <p:cNvSpPr>
            <a:spLocks noGrp="1" noRot="1" noChangeAspect="1" noTextEdit="1"/>
          </p:cNvSpPr>
          <p:nvPr>
            <p:ph type="sldImg"/>
          </p:nvPr>
        </p:nvSpPr>
        <p:spPr bwMode="auto">
          <a:noFill/>
          <a:ln>
            <a:solidFill>
              <a:srgbClr val="000000"/>
            </a:solidFill>
            <a:miter lim="800000"/>
            <a:headEnd/>
            <a:tailEnd/>
          </a:ln>
        </p:spPr>
      </p:sp>
      <p:sp>
        <p:nvSpPr>
          <p:cNvPr id="155651"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6023A05C-9F11-45E1-84F7-67991325BD12}" type="slidenum">
              <a:rPr lang="en-CA" smtClean="0"/>
              <a:pPr>
                <a:defRPr/>
              </a:pPr>
              <a:t>50</a:t>
            </a:fld>
            <a:endParaRPr lang="en-CA"/>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Slide Image Placeholder 1"/>
          <p:cNvSpPr>
            <a:spLocks noGrp="1" noRot="1" noChangeAspect="1" noTextEdit="1"/>
          </p:cNvSpPr>
          <p:nvPr>
            <p:ph type="sldImg"/>
          </p:nvPr>
        </p:nvSpPr>
        <p:spPr bwMode="auto">
          <a:noFill/>
          <a:ln>
            <a:solidFill>
              <a:srgbClr val="000000"/>
            </a:solidFill>
            <a:miter lim="800000"/>
            <a:headEnd/>
            <a:tailEnd/>
          </a:ln>
        </p:spPr>
      </p:sp>
      <p:sp>
        <p:nvSpPr>
          <p:cNvPr id="156675"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701A0FA5-B8D5-46CB-8755-C1A309750472}" type="slidenum">
              <a:rPr lang="en-CA" smtClean="0"/>
              <a:pPr>
                <a:defRPr/>
              </a:pPr>
              <a:t>51</a:t>
            </a:fld>
            <a:endParaRPr lang="en-CA"/>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Slide Image Placeholder 1"/>
          <p:cNvSpPr>
            <a:spLocks noGrp="1" noRot="1" noChangeAspect="1" noTextEdit="1"/>
          </p:cNvSpPr>
          <p:nvPr>
            <p:ph type="sldImg"/>
          </p:nvPr>
        </p:nvSpPr>
        <p:spPr bwMode="auto">
          <a:noFill/>
          <a:ln>
            <a:solidFill>
              <a:srgbClr val="000000"/>
            </a:solidFill>
            <a:miter lim="800000"/>
            <a:headEnd/>
            <a:tailEnd/>
          </a:ln>
        </p:spPr>
      </p:sp>
      <p:sp>
        <p:nvSpPr>
          <p:cNvPr id="157699"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B02C4F26-FF92-45DA-95CA-41ED023C885C}" type="slidenum">
              <a:rPr lang="en-CA" smtClean="0"/>
              <a:pPr>
                <a:defRPr/>
              </a:pPr>
              <a:t>52</a:t>
            </a:fld>
            <a:endParaRPr lang="en-CA"/>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Slide Image Placeholder 1"/>
          <p:cNvSpPr>
            <a:spLocks noGrp="1" noRot="1" noChangeAspect="1" noTextEdit="1"/>
          </p:cNvSpPr>
          <p:nvPr>
            <p:ph type="sldImg"/>
          </p:nvPr>
        </p:nvSpPr>
        <p:spPr bwMode="auto">
          <a:noFill/>
          <a:ln>
            <a:solidFill>
              <a:srgbClr val="000000"/>
            </a:solidFill>
            <a:miter lim="800000"/>
            <a:headEnd/>
            <a:tailEnd/>
          </a:ln>
        </p:spPr>
      </p:sp>
      <p:sp>
        <p:nvSpPr>
          <p:cNvPr id="158723"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EC088420-DC54-4CD1-B16C-D07DE250249F}" type="slidenum">
              <a:rPr lang="en-CA" smtClean="0"/>
              <a:pPr>
                <a:defRPr/>
              </a:pPr>
              <a:t>53</a:t>
            </a:fld>
            <a:endParaRPr lang="en-CA"/>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Slide Image Placeholder 1"/>
          <p:cNvSpPr>
            <a:spLocks noGrp="1" noRot="1" noChangeAspect="1" noTextEdit="1"/>
          </p:cNvSpPr>
          <p:nvPr>
            <p:ph type="sldImg"/>
          </p:nvPr>
        </p:nvSpPr>
        <p:spPr bwMode="auto">
          <a:noFill/>
          <a:ln>
            <a:solidFill>
              <a:srgbClr val="000000"/>
            </a:solidFill>
            <a:miter lim="800000"/>
            <a:headEnd/>
            <a:tailEnd/>
          </a:ln>
        </p:spPr>
      </p:sp>
      <p:sp>
        <p:nvSpPr>
          <p:cNvPr id="159747"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78C22275-BAFB-4AA0-9FF2-56DCC1B4DD80}" type="slidenum">
              <a:rPr lang="en-CA" smtClean="0"/>
              <a:pPr>
                <a:defRPr/>
              </a:pPr>
              <a:t>54</a:t>
            </a:fld>
            <a:endParaRPr lang="en-CA"/>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Slide Image Placeholder 1"/>
          <p:cNvSpPr>
            <a:spLocks noGrp="1" noRot="1" noChangeAspect="1" noTextEdit="1"/>
          </p:cNvSpPr>
          <p:nvPr>
            <p:ph type="sldImg"/>
          </p:nvPr>
        </p:nvSpPr>
        <p:spPr bwMode="auto">
          <a:noFill/>
          <a:ln>
            <a:solidFill>
              <a:srgbClr val="000000"/>
            </a:solidFill>
            <a:miter lim="800000"/>
            <a:headEnd/>
            <a:tailEnd/>
          </a:ln>
        </p:spPr>
      </p:sp>
      <p:sp>
        <p:nvSpPr>
          <p:cNvPr id="160771"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AD37969F-AB9B-4435-A2F9-CE2B55047901}" type="slidenum">
              <a:rPr lang="en-CA" smtClean="0"/>
              <a:pPr>
                <a:defRPr/>
              </a:pPr>
              <a:t>55</a:t>
            </a:fld>
            <a:endParaRPr lang="en-CA"/>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Slide Image Placeholder 1"/>
          <p:cNvSpPr>
            <a:spLocks noGrp="1" noRot="1" noChangeAspect="1" noTextEdit="1"/>
          </p:cNvSpPr>
          <p:nvPr>
            <p:ph type="sldImg"/>
          </p:nvPr>
        </p:nvSpPr>
        <p:spPr bwMode="auto">
          <a:noFill/>
          <a:ln>
            <a:solidFill>
              <a:srgbClr val="000000"/>
            </a:solidFill>
            <a:miter lim="800000"/>
            <a:headEnd/>
            <a:tailEnd/>
          </a:ln>
        </p:spPr>
      </p:sp>
      <p:sp>
        <p:nvSpPr>
          <p:cNvPr id="161795"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E1BBC338-1065-4BBB-9D57-233FB025E917}" type="slidenum">
              <a:rPr lang="en-CA" smtClean="0"/>
              <a:pPr>
                <a:defRPr/>
              </a:pPr>
              <a:t>56</a:t>
            </a:fld>
            <a:endParaRPr lang="en-CA"/>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Slide Image Placeholder 1"/>
          <p:cNvSpPr>
            <a:spLocks noGrp="1" noRot="1" noChangeAspect="1" noTextEdit="1"/>
          </p:cNvSpPr>
          <p:nvPr>
            <p:ph type="sldImg"/>
          </p:nvPr>
        </p:nvSpPr>
        <p:spPr bwMode="auto">
          <a:noFill/>
          <a:ln>
            <a:solidFill>
              <a:srgbClr val="000000"/>
            </a:solidFill>
            <a:miter lim="800000"/>
            <a:headEnd/>
            <a:tailEnd/>
          </a:ln>
        </p:spPr>
      </p:sp>
      <p:sp>
        <p:nvSpPr>
          <p:cNvPr id="162819"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631A6120-2E55-4549-93B1-BC1FF6C9DD30}" type="slidenum">
              <a:rPr lang="en-CA" smtClean="0"/>
              <a:pPr>
                <a:defRPr/>
              </a:pPr>
              <a:t>57</a:t>
            </a:fld>
            <a:endParaRPr lang="en-CA"/>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Slide Image Placeholder 1"/>
          <p:cNvSpPr>
            <a:spLocks noGrp="1" noRot="1" noChangeAspect="1" noTextEdit="1"/>
          </p:cNvSpPr>
          <p:nvPr>
            <p:ph type="sldImg"/>
          </p:nvPr>
        </p:nvSpPr>
        <p:spPr bwMode="auto">
          <a:noFill/>
          <a:ln>
            <a:solidFill>
              <a:srgbClr val="000000"/>
            </a:solidFill>
            <a:miter lim="800000"/>
            <a:headEnd/>
            <a:tailEnd/>
          </a:ln>
        </p:spPr>
      </p:sp>
      <p:sp>
        <p:nvSpPr>
          <p:cNvPr id="163843"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F377C8C1-9A56-49E0-83F0-60C6F6C3377B}" type="slidenum">
              <a:rPr lang="en-CA" smtClean="0"/>
              <a:pPr>
                <a:defRPr/>
              </a:pPr>
              <a:t>58</a:t>
            </a:fld>
            <a:endParaRPr lang="en-CA"/>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Slide Image Placeholder 1"/>
          <p:cNvSpPr>
            <a:spLocks noGrp="1" noRot="1" noChangeAspect="1" noTextEdit="1"/>
          </p:cNvSpPr>
          <p:nvPr>
            <p:ph type="sldImg"/>
          </p:nvPr>
        </p:nvSpPr>
        <p:spPr bwMode="auto">
          <a:noFill/>
          <a:ln>
            <a:solidFill>
              <a:srgbClr val="000000"/>
            </a:solidFill>
            <a:miter lim="800000"/>
            <a:headEnd/>
            <a:tailEnd/>
          </a:ln>
        </p:spPr>
      </p:sp>
      <p:sp>
        <p:nvSpPr>
          <p:cNvPr id="164867"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D7068C97-E96A-4E2C-ACB0-F76746C6AA47}" type="slidenum">
              <a:rPr lang="en-CA" smtClean="0"/>
              <a:pPr>
                <a:defRPr/>
              </a:pPr>
              <a:t>59</a:t>
            </a:fld>
            <a:endParaRPr lang="en-CA"/>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Slide Image Placeholder 1"/>
          <p:cNvSpPr>
            <a:spLocks noGrp="1" noRot="1" noChangeAspect="1" noTextEdit="1"/>
          </p:cNvSpPr>
          <p:nvPr>
            <p:ph type="sldImg"/>
          </p:nvPr>
        </p:nvSpPr>
        <p:spPr bwMode="auto">
          <a:noFill/>
          <a:ln>
            <a:solidFill>
              <a:srgbClr val="000000"/>
            </a:solidFill>
            <a:miter lim="800000"/>
            <a:headEnd/>
            <a:tailEnd/>
          </a:ln>
        </p:spPr>
      </p:sp>
      <p:sp>
        <p:nvSpPr>
          <p:cNvPr id="110595"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87F30666-F5F9-4838-9320-909CDC51787A}" type="slidenum">
              <a:rPr lang="en-CA" smtClean="0"/>
              <a:pPr>
                <a:defRPr/>
              </a:pPr>
              <a:t>6</a:t>
            </a:fld>
            <a:endParaRPr lang="en-CA"/>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Slide Image Placeholder 1"/>
          <p:cNvSpPr>
            <a:spLocks noGrp="1" noRot="1" noChangeAspect="1" noTextEdit="1"/>
          </p:cNvSpPr>
          <p:nvPr>
            <p:ph type="sldImg"/>
          </p:nvPr>
        </p:nvSpPr>
        <p:spPr bwMode="auto">
          <a:noFill/>
          <a:ln>
            <a:solidFill>
              <a:srgbClr val="000000"/>
            </a:solidFill>
            <a:miter lim="800000"/>
            <a:headEnd/>
            <a:tailEnd/>
          </a:ln>
        </p:spPr>
      </p:sp>
      <p:sp>
        <p:nvSpPr>
          <p:cNvPr id="165891"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CB838F2C-A277-4A5C-A3F8-65E574B2AC0E}" type="slidenum">
              <a:rPr lang="en-CA" smtClean="0"/>
              <a:pPr>
                <a:defRPr/>
              </a:pPr>
              <a:t>60</a:t>
            </a:fld>
            <a:endParaRPr lang="en-CA"/>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Slide Image Placeholder 1"/>
          <p:cNvSpPr>
            <a:spLocks noGrp="1" noRot="1" noChangeAspect="1" noTextEdit="1"/>
          </p:cNvSpPr>
          <p:nvPr>
            <p:ph type="sldImg"/>
          </p:nvPr>
        </p:nvSpPr>
        <p:spPr bwMode="auto">
          <a:noFill/>
          <a:ln>
            <a:solidFill>
              <a:srgbClr val="000000"/>
            </a:solidFill>
            <a:miter lim="800000"/>
            <a:headEnd/>
            <a:tailEnd/>
          </a:ln>
        </p:spPr>
      </p:sp>
      <p:sp>
        <p:nvSpPr>
          <p:cNvPr id="166915"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7C82ED08-CB8C-4C16-9939-97719538DEC5}" type="slidenum">
              <a:rPr lang="en-CA" smtClean="0"/>
              <a:pPr>
                <a:defRPr/>
              </a:pPr>
              <a:t>61</a:t>
            </a:fld>
            <a:endParaRPr lang="en-CA"/>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Slide Image Placeholder 1"/>
          <p:cNvSpPr>
            <a:spLocks noGrp="1" noRot="1" noChangeAspect="1" noTextEdit="1"/>
          </p:cNvSpPr>
          <p:nvPr>
            <p:ph type="sldImg"/>
          </p:nvPr>
        </p:nvSpPr>
        <p:spPr bwMode="auto">
          <a:noFill/>
          <a:ln>
            <a:solidFill>
              <a:srgbClr val="000000"/>
            </a:solidFill>
            <a:miter lim="800000"/>
            <a:headEnd/>
            <a:tailEnd/>
          </a:ln>
        </p:spPr>
      </p:sp>
      <p:sp>
        <p:nvSpPr>
          <p:cNvPr id="167939"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7FCB144B-3B21-48E4-A9C3-F5806E834778}" type="slidenum">
              <a:rPr lang="en-CA" smtClean="0"/>
              <a:pPr>
                <a:defRPr/>
              </a:pPr>
              <a:t>62</a:t>
            </a:fld>
            <a:endParaRPr lang="en-CA"/>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Slide Image Placeholder 1"/>
          <p:cNvSpPr>
            <a:spLocks noGrp="1" noRot="1" noChangeAspect="1" noTextEdit="1"/>
          </p:cNvSpPr>
          <p:nvPr>
            <p:ph type="sldImg"/>
          </p:nvPr>
        </p:nvSpPr>
        <p:spPr bwMode="auto">
          <a:noFill/>
          <a:ln>
            <a:solidFill>
              <a:srgbClr val="000000"/>
            </a:solidFill>
            <a:miter lim="800000"/>
            <a:headEnd/>
            <a:tailEnd/>
          </a:ln>
        </p:spPr>
      </p:sp>
      <p:sp>
        <p:nvSpPr>
          <p:cNvPr id="168963"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40A95691-0861-4255-BD35-A67428BA6F58}" type="slidenum">
              <a:rPr lang="en-CA" smtClean="0"/>
              <a:pPr>
                <a:defRPr/>
              </a:pPr>
              <a:t>63</a:t>
            </a:fld>
            <a:endParaRPr lang="en-CA"/>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Slide Image Placeholder 1"/>
          <p:cNvSpPr>
            <a:spLocks noGrp="1" noRot="1" noChangeAspect="1" noTextEdit="1"/>
          </p:cNvSpPr>
          <p:nvPr>
            <p:ph type="sldImg"/>
          </p:nvPr>
        </p:nvSpPr>
        <p:spPr bwMode="auto">
          <a:noFill/>
          <a:ln>
            <a:solidFill>
              <a:srgbClr val="000000"/>
            </a:solidFill>
            <a:miter lim="800000"/>
            <a:headEnd/>
            <a:tailEnd/>
          </a:ln>
        </p:spPr>
      </p:sp>
      <p:sp>
        <p:nvSpPr>
          <p:cNvPr id="169987"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AA320B8C-8CA9-4520-B595-173C58F9EE5E}" type="slidenum">
              <a:rPr lang="en-CA" smtClean="0"/>
              <a:pPr>
                <a:defRPr/>
              </a:pPr>
              <a:t>64</a:t>
            </a:fld>
            <a:endParaRPr lang="en-CA"/>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Slide Image Placeholder 1"/>
          <p:cNvSpPr>
            <a:spLocks noGrp="1" noRot="1" noChangeAspect="1" noTextEdit="1"/>
          </p:cNvSpPr>
          <p:nvPr>
            <p:ph type="sldImg"/>
          </p:nvPr>
        </p:nvSpPr>
        <p:spPr bwMode="auto">
          <a:noFill/>
          <a:ln>
            <a:solidFill>
              <a:srgbClr val="000000"/>
            </a:solidFill>
            <a:miter lim="800000"/>
            <a:headEnd/>
            <a:tailEnd/>
          </a:ln>
        </p:spPr>
      </p:sp>
      <p:sp>
        <p:nvSpPr>
          <p:cNvPr id="171011"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6CD9505E-6743-410C-92EA-BEE1C86CA05E}" type="slidenum">
              <a:rPr lang="en-CA" smtClean="0"/>
              <a:pPr>
                <a:defRPr/>
              </a:pPr>
              <a:t>65</a:t>
            </a:fld>
            <a:endParaRPr lang="en-CA"/>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Slide Image Placeholder 1"/>
          <p:cNvSpPr>
            <a:spLocks noGrp="1" noRot="1" noChangeAspect="1" noTextEdit="1"/>
          </p:cNvSpPr>
          <p:nvPr>
            <p:ph type="sldImg"/>
          </p:nvPr>
        </p:nvSpPr>
        <p:spPr bwMode="auto">
          <a:noFill/>
          <a:ln>
            <a:solidFill>
              <a:srgbClr val="000000"/>
            </a:solidFill>
            <a:miter lim="800000"/>
            <a:headEnd/>
            <a:tailEnd/>
          </a:ln>
        </p:spPr>
      </p:sp>
      <p:sp>
        <p:nvSpPr>
          <p:cNvPr id="172035"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BA4A5F65-94CC-4D80-AD0C-D8E0A25FC717}" type="slidenum">
              <a:rPr lang="en-CA" smtClean="0"/>
              <a:pPr>
                <a:defRPr/>
              </a:pPr>
              <a:t>66</a:t>
            </a:fld>
            <a:endParaRPr lang="en-CA"/>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Slide Image Placeholder 1"/>
          <p:cNvSpPr>
            <a:spLocks noGrp="1" noRot="1" noChangeAspect="1" noTextEdit="1"/>
          </p:cNvSpPr>
          <p:nvPr>
            <p:ph type="sldImg"/>
          </p:nvPr>
        </p:nvSpPr>
        <p:spPr bwMode="auto">
          <a:noFill/>
          <a:ln>
            <a:solidFill>
              <a:srgbClr val="000000"/>
            </a:solidFill>
            <a:miter lim="800000"/>
            <a:headEnd/>
            <a:tailEnd/>
          </a:ln>
        </p:spPr>
      </p:sp>
      <p:sp>
        <p:nvSpPr>
          <p:cNvPr id="173059"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78D8704C-3C50-4ABE-A78F-A4DC21CF9378}" type="slidenum">
              <a:rPr lang="en-CA" smtClean="0"/>
              <a:pPr>
                <a:defRPr/>
              </a:pPr>
              <a:t>67</a:t>
            </a:fld>
            <a:endParaRPr lang="en-CA"/>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Slide Image Placeholder 1"/>
          <p:cNvSpPr>
            <a:spLocks noGrp="1" noRot="1" noChangeAspect="1" noTextEdit="1"/>
          </p:cNvSpPr>
          <p:nvPr>
            <p:ph type="sldImg"/>
          </p:nvPr>
        </p:nvSpPr>
        <p:spPr bwMode="auto">
          <a:noFill/>
          <a:ln>
            <a:solidFill>
              <a:srgbClr val="000000"/>
            </a:solidFill>
            <a:miter lim="800000"/>
            <a:headEnd/>
            <a:tailEnd/>
          </a:ln>
        </p:spPr>
      </p:sp>
      <p:sp>
        <p:nvSpPr>
          <p:cNvPr id="174083"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44D08AF1-8534-4C22-B9B2-27684B2A583E}" type="slidenum">
              <a:rPr lang="en-CA" smtClean="0"/>
              <a:pPr>
                <a:defRPr/>
              </a:pPr>
              <a:t>68</a:t>
            </a:fld>
            <a:endParaRPr lang="en-CA"/>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Slide Image Placeholder 1"/>
          <p:cNvSpPr>
            <a:spLocks noGrp="1" noRot="1" noChangeAspect="1" noTextEdit="1"/>
          </p:cNvSpPr>
          <p:nvPr>
            <p:ph type="sldImg"/>
          </p:nvPr>
        </p:nvSpPr>
        <p:spPr bwMode="auto">
          <a:noFill/>
          <a:ln>
            <a:solidFill>
              <a:srgbClr val="000000"/>
            </a:solidFill>
            <a:miter lim="800000"/>
            <a:headEnd/>
            <a:tailEnd/>
          </a:ln>
        </p:spPr>
      </p:sp>
      <p:sp>
        <p:nvSpPr>
          <p:cNvPr id="175107"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4E99593A-B3C7-409F-A3E8-D15D0C3C4933}" type="slidenum">
              <a:rPr lang="en-CA" smtClean="0"/>
              <a:pPr>
                <a:defRPr/>
              </a:pPr>
              <a:t>69</a:t>
            </a:fld>
            <a:endParaRPr lang="en-CA"/>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Slide Image Placeholder 1"/>
          <p:cNvSpPr>
            <a:spLocks noGrp="1" noRot="1" noChangeAspect="1" noTextEdit="1"/>
          </p:cNvSpPr>
          <p:nvPr>
            <p:ph type="sldImg"/>
          </p:nvPr>
        </p:nvSpPr>
        <p:spPr bwMode="auto">
          <a:noFill/>
          <a:ln>
            <a:solidFill>
              <a:srgbClr val="000000"/>
            </a:solidFill>
            <a:miter lim="800000"/>
            <a:headEnd/>
            <a:tailEnd/>
          </a:ln>
        </p:spPr>
      </p:sp>
      <p:sp>
        <p:nvSpPr>
          <p:cNvPr id="111619"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7B39BEA2-3F3D-4F33-9E17-4CE0989A0434}" type="slidenum">
              <a:rPr lang="en-CA" smtClean="0"/>
              <a:pPr>
                <a:defRPr/>
              </a:pPr>
              <a:t>7</a:t>
            </a:fld>
            <a:endParaRPr lang="en-CA"/>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Slide Image Placeholder 1"/>
          <p:cNvSpPr>
            <a:spLocks noGrp="1" noRot="1" noChangeAspect="1" noTextEdit="1"/>
          </p:cNvSpPr>
          <p:nvPr>
            <p:ph type="sldImg"/>
          </p:nvPr>
        </p:nvSpPr>
        <p:spPr bwMode="auto">
          <a:noFill/>
          <a:ln>
            <a:solidFill>
              <a:srgbClr val="000000"/>
            </a:solidFill>
            <a:miter lim="800000"/>
            <a:headEnd/>
            <a:tailEnd/>
          </a:ln>
        </p:spPr>
      </p:sp>
      <p:sp>
        <p:nvSpPr>
          <p:cNvPr id="176131"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8B03B520-901A-4E22-BBA9-961EBC5FB658}" type="slidenum">
              <a:rPr lang="en-CA" smtClean="0"/>
              <a:pPr>
                <a:defRPr/>
              </a:pPr>
              <a:t>70</a:t>
            </a:fld>
            <a:endParaRPr lang="en-CA"/>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Slide Image Placeholder 1"/>
          <p:cNvSpPr>
            <a:spLocks noGrp="1" noRot="1" noChangeAspect="1" noTextEdit="1"/>
          </p:cNvSpPr>
          <p:nvPr>
            <p:ph type="sldImg"/>
          </p:nvPr>
        </p:nvSpPr>
        <p:spPr bwMode="auto">
          <a:noFill/>
          <a:ln>
            <a:solidFill>
              <a:srgbClr val="000000"/>
            </a:solidFill>
            <a:miter lim="800000"/>
            <a:headEnd/>
            <a:tailEnd/>
          </a:ln>
        </p:spPr>
      </p:sp>
      <p:sp>
        <p:nvSpPr>
          <p:cNvPr id="177155"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03DF7376-CC54-4015-AC56-C7068F1A282E}" type="slidenum">
              <a:rPr lang="en-CA" smtClean="0"/>
              <a:pPr>
                <a:defRPr/>
              </a:pPr>
              <a:t>71</a:t>
            </a:fld>
            <a:endParaRPr lang="en-CA"/>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Slide Image Placeholder 1"/>
          <p:cNvSpPr>
            <a:spLocks noGrp="1" noRot="1" noChangeAspect="1" noTextEdit="1"/>
          </p:cNvSpPr>
          <p:nvPr>
            <p:ph type="sldImg"/>
          </p:nvPr>
        </p:nvSpPr>
        <p:spPr bwMode="auto">
          <a:noFill/>
          <a:ln>
            <a:solidFill>
              <a:srgbClr val="000000"/>
            </a:solidFill>
            <a:miter lim="800000"/>
            <a:headEnd/>
            <a:tailEnd/>
          </a:ln>
        </p:spPr>
      </p:sp>
      <p:sp>
        <p:nvSpPr>
          <p:cNvPr id="178179"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04DA870E-6553-4667-BDA7-0FAE684E63E3}" type="slidenum">
              <a:rPr lang="en-CA" smtClean="0"/>
              <a:pPr>
                <a:defRPr/>
              </a:pPr>
              <a:t>72</a:t>
            </a:fld>
            <a:endParaRPr lang="en-CA"/>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Slide Image Placeholder 1"/>
          <p:cNvSpPr>
            <a:spLocks noGrp="1" noRot="1" noChangeAspect="1" noTextEdit="1"/>
          </p:cNvSpPr>
          <p:nvPr>
            <p:ph type="sldImg"/>
          </p:nvPr>
        </p:nvSpPr>
        <p:spPr bwMode="auto">
          <a:noFill/>
          <a:ln>
            <a:solidFill>
              <a:srgbClr val="000000"/>
            </a:solidFill>
            <a:miter lim="800000"/>
            <a:headEnd/>
            <a:tailEnd/>
          </a:ln>
        </p:spPr>
      </p:sp>
      <p:sp>
        <p:nvSpPr>
          <p:cNvPr id="179203"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F05A7E7E-DC04-4ED2-A4FF-62481361C008}" type="slidenum">
              <a:rPr lang="en-CA" smtClean="0"/>
              <a:pPr>
                <a:defRPr/>
              </a:pPr>
              <a:t>73</a:t>
            </a:fld>
            <a:endParaRPr lang="en-CA"/>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Slide Image Placeholder 1"/>
          <p:cNvSpPr>
            <a:spLocks noGrp="1" noRot="1" noChangeAspect="1" noTextEdit="1"/>
          </p:cNvSpPr>
          <p:nvPr>
            <p:ph type="sldImg"/>
          </p:nvPr>
        </p:nvSpPr>
        <p:spPr bwMode="auto">
          <a:noFill/>
          <a:ln>
            <a:solidFill>
              <a:srgbClr val="000000"/>
            </a:solidFill>
            <a:miter lim="800000"/>
            <a:headEnd/>
            <a:tailEnd/>
          </a:ln>
        </p:spPr>
      </p:sp>
      <p:sp>
        <p:nvSpPr>
          <p:cNvPr id="180227"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B72219F8-5930-4C72-B801-C26448319C31}" type="slidenum">
              <a:rPr lang="en-CA" smtClean="0"/>
              <a:pPr>
                <a:defRPr/>
              </a:pPr>
              <a:t>74</a:t>
            </a:fld>
            <a:endParaRPr lang="en-CA"/>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Slide Image Placeholder 1"/>
          <p:cNvSpPr>
            <a:spLocks noGrp="1" noRot="1" noChangeAspect="1" noTextEdit="1"/>
          </p:cNvSpPr>
          <p:nvPr>
            <p:ph type="sldImg"/>
          </p:nvPr>
        </p:nvSpPr>
        <p:spPr bwMode="auto">
          <a:noFill/>
          <a:ln>
            <a:solidFill>
              <a:srgbClr val="000000"/>
            </a:solidFill>
            <a:miter lim="800000"/>
            <a:headEnd/>
            <a:tailEnd/>
          </a:ln>
        </p:spPr>
      </p:sp>
      <p:sp>
        <p:nvSpPr>
          <p:cNvPr id="181251"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7381A64F-67DA-47B1-8555-0368DA8C3956}" type="slidenum">
              <a:rPr lang="en-CA" smtClean="0"/>
              <a:pPr>
                <a:defRPr/>
              </a:pPr>
              <a:t>75</a:t>
            </a:fld>
            <a:endParaRPr lang="en-CA"/>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Slide Image Placeholder 1"/>
          <p:cNvSpPr>
            <a:spLocks noGrp="1" noRot="1" noChangeAspect="1" noTextEdit="1"/>
          </p:cNvSpPr>
          <p:nvPr>
            <p:ph type="sldImg"/>
          </p:nvPr>
        </p:nvSpPr>
        <p:spPr bwMode="auto">
          <a:noFill/>
          <a:ln>
            <a:solidFill>
              <a:srgbClr val="000000"/>
            </a:solidFill>
            <a:miter lim="800000"/>
            <a:headEnd/>
            <a:tailEnd/>
          </a:ln>
        </p:spPr>
      </p:sp>
      <p:sp>
        <p:nvSpPr>
          <p:cNvPr id="182275"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1B39193E-A52A-4ED7-8310-4299FC779D18}" type="slidenum">
              <a:rPr lang="en-CA" smtClean="0"/>
              <a:pPr>
                <a:defRPr/>
              </a:pPr>
              <a:t>76</a:t>
            </a:fld>
            <a:endParaRPr lang="en-CA"/>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Slide Image Placeholder 1"/>
          <p:cNvSpPr>
            <a:spLocks noGrp="1" noRot="1" noChangeAspect="1" noTextEdit="1"/>
          </p:cNvSpPr>
          <p:nvPr>
            <p:ph type="sldImg"/>
          </p:nvPr>
        </p:nvSpPr>
        <p:spPr bwMode="auto">
          <a:noFill/>
          <a:ln>
            <a:solidFill>
              <a:srgbClr val="000000"/>
            </a:solidFill>
            <a:miter lim="800000"/>
            <a:headEnd/>
            <a:tailEnd/>
          </a:ln>
        </p:spPr>
      </p:sp>
      <p:sp>
        <p:nvSpPr>
          <p:cNvPr id="183299"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1A713F34-338D-4E09-8349-3BCD117681D3}" type="slidenum">
              <a:rPr lang="en-CA" smtClean="0"/>
              <a:pPr>
                <a:defRPr/>
              </a:pPr>
              <a:t>77</a:t>
            </a:fld>
            <a:endParaRPr lang="en-CA"/>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Slide Image Placeholder 1"/>
          <p:cNvSpPr>
            <a:spLocks noGrp="1" noRot="1" noChangeAspect="1" noTextEdit="1"/>
          </p:cNvSpPr>
          <p:nvPr>
            <p:ph type="sldImg"/>
          </p:nvPr>
        </p:nvSpPr>
        <p:spPr bwMode="auto">
          <a:noFill/>
          <a:ln>
            <a:solidFill>
              <a:srgbClr val="000000"/>
            </a:solidFill>
            <a:miter lim="800000"/>
            <a:headEnd/>
            <a:tailEnd/>
          </a:ln>
        </p:spPr>
      </p:sp>
      <p:sp>
        <p:nvSpPr>
          <p:cNvPr id="184323"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672F56D3-610B-4034-ABFE-4D63248CE96E}" type="slidenum">
              <a:rPr lang="en-CA" smtClean="0"/>
              <a:pPr>
                <a:defRPr/>
              </a:pPr>
              <a:t>78</a:t>
            </a:fld>
            <a:endParaRPr lang="en-CA"/>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Slide Image Placeholder 1"/>
          <p:cNvSpPr>
            <a:spLocks noGrp="1" noRot="1" noChangeAspect="1" noTextEdit="1"/>
          </p:cNvSpPr>
          <p:nvPr>
            <p:ph type="sldImg"/>
          </p:nvPr>
        </p:nvSpPr>
        <p:spPr bwMode="auto">
          <a:noFill/>
          <a:ln>
            <a:solidFill>
              <a:srgbClr val="000000"/>
            </a:solidFill>
            <a:miter lim="800000"/>
            <a:headEnd/>
            <a:tailEnd/>
          </a:ln>
        </p:spPr>
      </p:sp>
      <p:sp>
        <p:nvSpPr>
          <p:cNvPr id="185347"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CEAE0C58-AEFB-4F4A-AFFC-56F03A9C9C32}" type="slidenum">
              <a:rPr lang="en-CA" smtClean="0"/>
              <a:pPr>
                <a:defRPr/>
              </a:pPr>
              <a:t>79</a:t>
            </a:fld>
            <a:endParaRPr lang="en-CA"/>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Slide Image Placeholder 1"/>
          <p:cNvSpPr>
            <a:spLocks noGrp="1" noRot="1" noChangeAspect="1" noTextEdit="1"/>
          </p:cNvSpPr>
          <p:nvPr>
            <p:ph type="sldImg"/>
          </p:nvPr>
        </p:nvSpPr>
        <p:spPr bwMode="auto">
          <a:noFill/>
          <a:ln>
            <a:solidFill>
              <a:srgbClr val="000000"/>
            </a:solidFill>
            <a:miter lim="800000"/>
            <a:headEnd/>
            <a:tailEnd/>
          </a:ln>
        </p:spPr>
      </p:sp>
      <p:sp>
        <p:nvSpPr>
          <p:cNvPr id="112643"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5EE3AEA0-4CDB-42FA-AE76-3B23B1E15E9C}" type="slidenum">
              <a:rPr lang="en-CA" smtClean="0"/>
              <a:pPr>
                <a:defRPr/>
              </a:pPr>
              <a:t>8</a:t>
            </a:fld>
            <a:endParaRPr lang="en-CA"/>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Slide Image Placeholder 1"/>
          <p:cNvSpPr>
            <a:spLocks noGrp="1" noRot="1" noChangeAspect="1" noTextEdit="1"/>
          </p:cNvSpPr>
          <p:nvPr>
            <p:ph type="sldImg"/>
          </p:nvPr>
        </p:nvSpPr>
        <p:spPr bwMode="auto">
          <a:noFill/>
          <a:ln>
            <a:solidFill>
              <a:srgbClr val="000000"/>
            </a:solidFill>
            <a:miter lim="800000"/>
            <a:headEnd/>
            <a:tailEnd/>
          </a:ln>
        </p:spPr>
      </p:sp>
      <p:sp>
        <p:nvSpPr>
          <p:cNvPr id="186371"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80D5C831-68C3-4936-B968-FB71100F5DE8}" type="slidenum">
              <a:rPr lang="en-CA" smtClean="0"/>
              <a:pPr>
                <a:defRPr/>
              </a:pPr>
              <a:t>80</a:t>
            </a:fld>
            <a:endParaRPr lang="en-CA"/>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Slide Image Placeholder 1"/>
          <p:cNvSpPr>
            <a:spLocks noGrp="1" noRot="1" noChangeAspect="1" noTextEdit="1"/>
          </p:cNvSpPr>
          <p:nvPr>
            <p:ph type="sldImg"/>
          </p:nvPr>
        </p:nvSpPr>
        <p:spPr bwMode="auto">
          <a:noFill/>
          <a:ln>
            <a:solidFill>
              <a:srgbClr val="000000"/>
            </a:solidFill>
            <a:miter lim="800000"/>
            <a:headEnd/>
            <a:tailEnd/>
          </a:ln>
        </p:spPr>
      </p:sp>
      <p:sp>
        <p:nvSpPr>
          <p:cNvPr id="187395"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16DD09A2-44B0-42DA-9CAE-DFBEB4D94075}" type="slidenum">
              <a:rPr lang="en-CA" smtClean="0"/>
              <a:pPr>
                <a:defRPr/>
              </a:pPr>
              <a:t>81</a:t>
            </a:fld>
            <a:endParaRPr lang="en-CA"/>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Slide Image Placeholder 1"/>
          <p:cNvSpPr>
            <a:spLocks noGrp="1" noRot="1" noChangeAspect="1" noTextEdit="1"/>
          </p:cNvSpPr>
          <p:nvPr>
            <p:ph type="sldImg"/>
          </p:nvPr>
        </p:nvSpPr>
        <p:spPr bwMode="auto">
          <a:noFill/>
          <a:ln>
            <a:solidFill>
              <a:srgbClr val="000000"/>
            </a:solidFill>
            <a:miter lim="800000"/>
            <a:headEnd/>
            <a:tailEnd/>
          </a:ln>
        </p:spPr>
      </p:sp>
      <p:sp>
        <p:nvSpPr>
          <p:cNvPr id="188419"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9CB0483E-38FD-4D5C-A482-661F72864E8D}" type="slidenum">
              <a:rPr lang="en-CA" smtClean="0"/>
              <a:pPr>
                <a:defRPr/>
              </a:pPr>
              <a:t>82</a:t>
            </a:fld>
            <a:endParaRPr lang="en-CA"/>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Slide Image Placeholder 1"/>
          <p:cNvSpPr>
            <a:spLocks noGrp="1" noRot="1" noChangeAspect="1" noTextEdit="1"/>
          </p:cNvSpPr>
          <p:nvPr>
            <p:ph type="sldImg"/>
          </p:nvPr>
        </p:nvSpPr>
        <p:spPr bwMode="auto">
          <a:noFill/>
          <a:ln>
            <a:solidFill>
              <a:srgbClr val="000000"/>
            </a:solidFill>
            <a:miter lim="800000"/>
            <a:headEnd/>
            <a:tailEnd/>
          </a:ln>
        </p:spPr>
      </p:sp>
      <p:sp>
        <p:nvSpPr>
          <p:cNvPr id="189443"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E7D10E0D-4813-45D4-9F2D-7433BD31A0D8}" type="slidenum">
              <a:rPr lang="en-CA" smtClean="0"/>
              <a:pPr>
                <a:defRPr/>
              </a:pPr>
              <a:t>83</a:t>
            </a:fld>
            <a:endParaRPr lang="en-CA"/>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Slide Image Placeholder 1"/>
          <p:cNvSpPr>
            <a:spLocks noGrp="1" noRot="1" noChangeAspect="1" noTextEdit="1"/>
          </p:cNvSpPr>
          <p:nvPr>
            <p:ph type="sldImg"/>
          </p:nvPr>
        </p:nvSpPr>
        <p:spPr bwMode="auto">
          <a:noFill/>
          <a:ln>
            <a:solidFill>
              <a:srgbClr val="000000"/>
            </a:solidFill>
            <a:miter lim="800000"/>
            <a:headEnd/>
            <a:tailEnd/>
          </a:ln>
        </p:spPr>
      </p:sp>
      <p:sp>
        <p:nvSpPr>
          <p:cNvPr id="190467"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2F12C4A2-0248-46AD-A440-C6762CFF172B}" type="slidenum">
              <a:rPr lang="en-CA" smtClean="0"/>
              <a:pPr>
                <a:defRPr/>
              </a:pPr>
              <a:t>84</a:t>
            </a:fld>
            <a:endParaRPr lang="en-CA"/>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Slide Image Placeholder 1"/>
          <p:cNvSpPr>
            <a:spLocks noGrp="1" noRot="1" noChangeAspect="1" noTextEdit="1"/>
          </p:cNvSpPr>
          <p:nvPr>
            <p:ph type="sldImg"/>
          </p:nvPr>
        </p:nvSpPr>
        <p:spPr bwMode="auto">
          <a:noFill/>
          <a:ln>
            <a:solidFill>
              <a:srgbClr val="000000"/>
            </a:solidFill>
            <a:miter lim="800000"/>
            <a:headEnd/>
            <a:tailEnd/>
          </a:ln>
        </p:spPr>
      </p:sp>
      <p:sp>
        <p:nvSpPr>
          <p:cNvPr id="191491"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773DCC55-7070-44C9-9C51-A93AECCEB697}" type="slidenum">
              <a:rPr lang="en-CA" smtClean="0"/>
              <a:pPr>
                <a:defRPr/>
              </a:pPr>
              <a:t>85</a:t>
            </a:fld>
            <a:endParaRPr lang="en-CA"/>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Slide Image Placeholder 1"/>
          <p:cNvSpPr>
            <a:spLocks noGrp="1" noRot="1" noChangeAspect="1" noTextEdit="1"/>
          </p:cNvSpPr>
          <p:nvPr>
            <p:ph type="sldImg"/>
          </p:nvPr>
        </p:nvSpPr>
        <p:spPr bwMode="auto">
          <a:noFill/>
          <a:ln>
            <a:solidFill>
              <a:srgbClr val="000000"/>
            </a:solidFill>
            <a:miter lim="800000"/>
            <a:headEnd/>
            <a:tailEnd/>
          </a:ln>
        </p:spPr>
      </p:sp>
      <p:sp>
        <p:nvSpPr>
          <p:cNvPr id="192515"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5DC02B71-39CC-418D-ADE9-64683DCD3420}" type="slidenum">
              <a:rPr lang="en-CA" smtClean="0"/>
              <a:pPr>
                <a:defRPr/>
              </a:pPr>
              <a:t>86</a:t>
            </a:fld>
            <a:endParaRPr lang="en-CA"/>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Slide Image Placeholder 1"/>
          <p:cNvSpPr>
            <a:spLocks noGrp="1" noRot="1" noChangeAspect="1" noTextEdit="1"/>
          </p:cNvSpPr>
          <p:nvPr>
            <p:ph type="sldImg"/>
          </p:nvPr>
        </p:nvSpPr>
        <p:spPr bwMode="auto">
          <a:noFill/>
          <a:ln>
            <a:solidFill>
              <a:srgbClr val="000000"/>
            </a:solidFill>
            <a:miter lim="800000"/>
            <a:headEnd/>
            <a:tailEnd/>
          </a:ln>
        </p:spPr>
      </p:sp>
      <p:sp>
        <p:nvSpPr>
          <p:cNvPr id="193539"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661137BE-2EA1-4204-9DD8-3111F9F05C4F}" type="slidenum">
              <a:rPr lang="en-CA" smtClean="0"/>
              <a:pPr>
                <a:defRPr/>
              </a:pPr>
              <a:t>87</a:t>
            </a:fld>
            <a:endParaRPr lang="en-CA"/>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Slide Image Placeholder 1"/>
          <p:cNvSpPr>
            <a:spLocks noGrp="1" noRot="1" noChangeAspect="1" noTextEdit="1"/>
          </p:cNvSpPr>
          <p:nvPr>
            <p:ph type="sldImg"/>
          </p:nvPr>
        </p:nvSpPr>
        <p:spPr bwMode="auto">
          <a:noFill/>
          <a:ln>
            <a:solidFill>
              <a:srgbClr val="000000"/>
            </a:solidFill>
            <a:miter lim="800000"/>
            <a:headEnd/>
            <a:tailEnd/>
          </a:ln>
        </p:spPr>
      </p:sp>
      <p:sp>
        <p:nvSpPr>
          <p:cNvPr id="194563"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E972E9AD-949C-4146-B613-9851615AD40D}" type="slidenum">
              <a:rPr lang="en-CA" smtClean="0"/>
              <a:pPr>
                <a:defRPr/>
              </a:pPr>
              <a:t>88</a:t>
            </a:fld>
            <a:endParaRPr lang="en-CA"/>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Slide Image Placeholder 1"/>
          <p:cNvSpPr>
            <a:spLocks noGrp="1" noRot="1" noChangeAspect="1" noTextEdit="1"/>
          </p:cNvSpPr>
          <p:nvPr>
            <p:ph type="sldImg"/>
          </p:nvPr>
        </p:nvSpPr>
        <p:spPr bwMode="auto">
          <a:noFill/>
          <a:ln>
            <a:solidFill>
              <a:srgbClr val="000000"/>
            </a:solidFill>
            <a:miter lim="800000"/>
            <a:headEnd/>
            <a:tailEnd/>
          </a:ln>
        </p:spPr>
      </p:sp>
      <p:sp>
        <p:nvSpPr>
          <p:cNvPr id="195587"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4B3C498E-1CFD-4C62-B2C6-E490E1DECC34}" type="slidenum">
              <a:rPr lang="en-CA" smtClean="0"/>
              <a:pPr>
                <a:defRPr/>
              </a:pPr>
              <a:t>89</a:t>
            </a:fld>
            <a:endParaRPr lang="en-CA"/>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Slide Image Placeholder 1"/>
          <p:cNvSpPr>
            <a:spLocks noGrp="1" noRot="1" noChangeAspect="1" noTextEdit="1"/>
          </p:cNvSpPr>
          <p:nvPr>
            <p:ph type="sldImg"/>
          </p:nvPr>
        </p:nvSpPr>
        <p:spPr bwMode="auto">
          <a:noFill/>
          <a:ln>
            <a:solidFill>
              <a:srgbClr val="000000"/>
            </a:solidFill>
            <a:miter lim="800000"/>
            <a:headEnd/>
            <a:tailEnd/>
          </a:ln>
        </p:spPr>
      </p:sp>
      <p:sp>
        <p:nvSpPr>
          <p:cNvPr id="113667"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0A1E51BD-92C2-4885-B654-42B71EB1BA68}" type="slidenum">
              <a:rPr lang="en-CA" smtClean="0"/>
              <a:pPr>
                <a:defRPr/>
              </a:pPr>
              <a:t>9</a:t>
            </a:fld>
            <a:endParaRPr lang="en-CA"/>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Slide Image Placeholder 1"/>
          <p:cNvSpPr>
            <a:spLocks noGrp="1" noRot="1" noChangeAspect="1" noTextEdit="1"/>
          </p:cNvSpPr>
          <p:nvPr>
            <p:ph type="sldImg"/>
          </p:nvPr>
        </p:nvSpPr>
        <p:spPr bwMode="auto">
          <a:noFill/>
          <a:ln>
            <a:solidFill>
              <a:srgbClr val="000000"/>
            </a:solidFill>
            <a:miter lim="800000"/>
            <a:headEnd/>
            <a:tailEnd/>
          </a:ln>
        </p:spPr>
      </p:sp>
      <p:sp>
        <p:nvSpPr>
          <p:cNvPr id="196611"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36E95698-EC0D-4451-974A-37D6443C5320}" type="slidenum">
              <a:rPr lang="en-CA" smtClean="0"/>
              <a:pPr>
                <a:defRPr/>
              </a:pPr>
              <a:t>90</a:t>
            </a:fld>
            <a:endParaRPr lang="en-CA"/>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Slide Image Placeholder 1"/>
          <p:cNvSpPr>
            <a:spLocks noGrp="1" noRot="1" noChangeAspect="1" noTextEdit="1"/>
          </p:cNvSpPr>
          <p:nvPr>
            <p:ph type="sldImg"/>
          </p:nvPr>
        </p:nvSpPr>
        <p:spPr bwMode="auto">
          <a:noFill/>
          <a:ln>
            <a:solidFill>
              <a:srgbClr val="000000"/>
            </a:solidFill>
            <a:miter lim="800000"/>
            <a:headEnd/>
            <a:tailEnd/>
          </a:ln>
        </p:spPr>
      </p:sp>
      <p:sp>
        <p:nvSpPr>
          <p:cNvPr id="197635"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B0A6FCE9-A78E-4E08-A080-4B548ACC4A02}" type="slidenum">
              <a:rPr lang="en-CA" smtClean="0"/>
              <a:pPr>
                <a:defRPr/>
              </a:pPr>
              <a:t>91</a:t>
            </a:fld>
            <a:endParaRPr lang="en-CA"/>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Slide Image Placeholder 1"/>
          <p:cNvSpPr>
            <a:spLocks noGrp="1" noRot="1" noChangeAspect="1" noTextEdit="1"/>
          </p:cNvSpPr>
          <p:nvPr>
            <p:ph type="sldImg"/>
          </p:nvPr>
        </p:nvSpPr>
        <p:spPr bwMode="auto">
          <a:noFill/>
          <a:ln>
            <a:solidFill>
              <a:srgbClr val="000000"/>
            </a:solidFill>
            <a:miter lim="800000"/>
            <a:headEnd/>
            <a:tailEnd/>
          </a:ln>
        </p:spPr>
      </p:sp>
      <p:sp>
        <p:nvSpPr>
          <p:cNvPr id="198659"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68CCBE12-87FE-4AD1-AB25-EDEF795EDFC6}" type="slidenum">
              <a:rPr lang="en-CA" smtClean="0"/>
              <a:pPr>
                <a:defRPr/>
              </a:pPr>
              <a:t>92</a:t>
            </a:fld>
            <a:endParaRPr lang="en-CA"/>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Slide Image Placeholder 1"/>
          <p:cNvSpPr>
            <a:spLocks noGrp="1" noRot="1" noChangeAspect="1" noTextEdit="1"/>
          </p:cNvSpPr>
          <p:nvPr>
            <p:ph type="sldImg"/>
          </p:nvPr>
        </p:nvSpPr>
        <p:spPr bwMode="auto">
          <a:noFill/>
          <a:ln>
            <a:solidFill>
              <a:srgbClr val="000000"/>
            </a:solidFill>
            <a:miter lim="800000"/>
            <a:headEnd/>
            <a:tailEnd/>
          </a:ln>
        </p:spPr>
      </p:sp>
      <p:sp>
        <p:nvSpPr>
          <p:cNvPr id="199683"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15E28029-F918-4975-B1D7-695F5180BF68}" type="slidenum">
              <a:rPr lang="en-CA" smtClean="0"/>
              <a:pPr>
                <a:defRPr/>
              </a:pPr>
              <a:t>93</a:t>
            </a:fld>
            <a:endParaRPr lang="en-CA"/>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Slide Image Placeholder 1"/>
          <p:cNvSpPr>
            <a:spLocks noGrp="1" noRot="1" noChangeAspect="1" noTextEdit="1"/>
          </p:cNvSpPr>
          <p:nvPr>
            <p:ph type="sldImg"/>
          </p:nvPr>
        </p:nvSpPr>
        <p:spPr bwMode="auto">
          <a:noFill/>
          <a:ln>
            <a:solidFill>
              <a:srgbClr val="000000"/>
            </a:solidFill>
            <a:miter lim="800000"/>
            <a:headEnd/>
            <a:tailEnd/>
          </a:ln>
        </p:spPr>
      </p:sp>
      <p:sp>
        <p:nvSpPr>
          <p:cNvPr id="200707"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B109B4F2-FD3F-4979-B67E-21EA9E824ACA}" type="slidenum">
              <a:rPr lang="en-CA" smtClean="0"/>
              <a:pPr>
                <a:defRPr/>
              </a:pPr>
              <a:t>94</a:t>
            </a:fld>
            <a:endParaRPr lang="en-CA"/>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Slide Image Placeholder 1"/>
          <p:cNvSpPr>
            <a:spLocks noGrp="1" noRot="1" noChangeAspect="1" noTextEdit="1"/>
          </p:cNvSpPr>
          <p:nvPr>
            <p:ph type="sldImg"/>
          </p:nvPr>
        </p:nvSpPr>
        <p:spPr bwMode="auto">
          <a:noFill/>
          <a:ln>
            <a:solidFill>
              <a:srgbClr val="000000"/>
            </a:solidFill>
            <a:miter lim="800000"/>
            <a:headEnd/>
            <a:tailEnd/>
          </a:ln>
        </p:spPr>
      </p:sp>
      <p:sp>
        <p:nvSpPr>
          <p:cNvPr id="201731"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C09B790A-4A7E-4DB1-895D-E5BC01FCED20}" type="slidenum">
              <a:rPr lang="en-CA" smtClean="0"/>
              <a:pPr>
                <a:defRPr/>
              </a:pPr>
              <a:t>95</a:t>
            </a:fld>
            <a:endParaRPr lang="en-CA"/>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Slide Image Placeholder 1"/>
          <p:cNvSpPr>
            <a:spLocks noGrp="1" noRot="1" noChangeAspect="1" noTextEdit="1"/>
          </p:cNvSpPr>
          <p:nvPr>
            <p:ph type="sldImg"/>
          </p:nvPr>
        </p:nvSpPr>
        <p:spPr bwMode="auto">
          <a:noFill/>
          <a:ln>
            <a:solidFill>
              <a:srgbClr val="000000"/>
            </a:solidFill>
            <a:miter lim="800000"/>
            <a:headEnd/>
            <a:tailEnd/>
          </a:ln>
        </p:spPr>
      </p:sp>
      <p:sp>
        <p:nvSpPr>
          <p:cNvPr id="202755"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0BDCA9AE-7F9F-4C30-B6B3-15D667E7BB8A}" type="slidenum">
              <a:rPr lang="en-CA" smtClean="0"/>
              <a:pPr>
                <a:defRPr/>
              </a:pPr>
              <a:t>96</a:t>
            </a:fld>
            <a:endParaRPr lang="en-CA"/>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Slide Image Placeholder 1"/>
          <p:cNvSpPr>
            <a:spLocks noGrp="1" noRot="1" noChangeAspect="1" noTextEdit="1"/>
          </p:cNvSpPr>
          <p:nvPr>
            <p:ph type="sldImg"/>
          </p:nvPr>
        </p:nvSpPr>
        <p:spPr bwMode="auto">
          <a:noFill/>
          <a:ln>
            <a:solidFill>
              <a:srgbClr val="000000"/>
            </a:solidFill>
            <a:miter lim="800000"/>
            <a:headEnd/>
            <a:tailEnd/>
          </a:ln>
        </p:spPr>
      </p:sp>
      <p:sp>
        <p:nvSpPr>
          <p:cNvPr id="203779"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4DF13171-C4A0-446A-95A2-90AD9748F2FA}" type="slidenum">
              <a:rPr lang="en-CA" smtClean="0"/>
              <a:pPr>
                <a:defRPr/>
              </a:pPr>
              <a:t>97</a:t>
            </a:fld>
            <a:endParaRPr lang="en-CA"/>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Image Placeholder 1"/>
          <p:cNvSpPr>
            <a:spLocks noGrp="1" noRot="1" noChangeAspect="1" noTextEdit="1"/>
          </p:cNvSpPr>
          <p:nvPr>
            <p:ph type="sldImg"/>
          </p:nvPr>
        </p:nvSpPr>
        <p:spPr bwMode="auto">
          <a:noFill/>
          <a:ln>
            <a:solidFill>
              <a:srgbClr val="000000"/>
            </a:solidFill>
            <a:miter lim="800000"/>
            <a:headEnd/>
            <a:tailEnd/>
          </a:ln>
        </p:spPr>
      </p:sp>
      <p:sp>
        <p:nvSpPr>
          <p:cNvPr id="38915"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C9719500-C45E-434A-BC8A-8FFFDCB8ACC3}" type="slidenum">
              <a:rPr lang="en-CA" smtClean="0"/>
              <a:pPr>
                <a:defRPr/>
              </a:pPr>
              <a:t>98</a:t>
            </a:fld>
            <a:endParaRPr lang="en-CA"/>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normAutofit/>
          </a:bodyPr>
          <a:lstStyle>
            <a:lvl1pPr>
              <a:defRPr sz="4000"/>
            </a:lvl1pPr>
          </a:lstStyle>
          <a:p>
            <a:r>
              <a:rPr lang="en-US" dirty="0" smtClean="0"/>
              <a:t>Click to edit Master title style</a:t>
            </a:r>
            <a:endParaRPr lang="en-CA" dirty="0"/>
          </a:p>
        </p:txBody>
      </p:sp>
      <p:sp>
        <p:nvSpPr>
          <p:cNvPr id="6" name="Text Box 14"/>
          <p:cNvSpPr txBox="1">
            <a:spLocks noChangeArrowheads="1"/>
          </p:cNvSpPr>
          <p:nvPr userDrawn="1"/>
        </p:nvSpPr>
        <p:spPr bwMode="auto">
          <a:xfrm>
            <a:off x="3779838" y="260350"/>
            <a:ext cx="5040312" cy="400050"/>
          </a:xfrm>
          <a:prstGeom prst="rect">
            <a:avLst/>
          </a:prstGeom>
          <a:noFill/>
          <a:ln w="9525">
            <a:noFill/>
            <a:miter lim="800000"/>
            <a:headEnd/>
            <a:tailEnd/>
          </a:ln>
          <a:effectLst>
            <a:outerShdw blurRad="50800" dist="25400" dir="2700000" algn="tl" rotWithShape="0">
              <a:prstClr val="black"/>
            </a:outerShdw>
          </a:effectLst>
        </p:spPr>
        <p:txBody>
          <a:bodyPr anchor="ctr">
            <a:spAutoFit/>
          </a:bodyPr>
          <a:lstStyle/>
          <a:p>
            <a:pPr algn="ctr" fontAlgn="auto">
              <a:spcBef>
                <a:spcPts val="0"/>
              </a:spcBef>
              <a:spcAft>
                <a:spcPts val="0"/>
              </a:spcAft>
              <a:defRPr/>
            </a:pPr>
            <a:r>
              <a:rPr lang="en-US" sz="2000" dirty="0">
                <a:solidFill>
                  <a:schemeClr val="bg1"/>
                </a:solidFill>
                <a:latin typeface="Arial" pitchFamily="34" charset="0"/>
                <a:cs typeface="Arial" pitchFamily="34" charset="0"/>
              </a:rPr>
              <a:t>ECE 250 </a:t>
            </a:r>
            <a:r>
              <a:rPr lang="en-US" sz="2000" i="1" dirty="0">
                <a:solidFill>
                  <a:schemeClr val="bg1"/>
                </a:solidFill>
                <a:latin typeface="Arial" pitchFamily="34" charset="0"/>
                <a:cs typeface="Arial" pitchFamily="34" charset="0"/>
              </a:rPr>
              <a:t>Algorithms and Data Structures</a:t>
            </a:r>
          </a:p>
        </p:txBody>
      </p:sp>
      <p:sp>
        <p:nvSpPr>
          <p:cNvPr id="7" name="Text Box 14"/>
          <p:cNvSpPr txBox="1">
            <a:spLocks noChangeArrowheads="1"/>
          </p:cNvSpPr>
          <p:nvPr userDrawn="1"/>
        </p:nvSpPr>
        <p:spPr bwMode="auto">
          <a:xfrm>
            <a:off x="5472113" y="4365625"/>
            <a:ext cx="3671887" cy="2270125"/>
          </a:xfrm>
          <a:prstGeom prst="rect">
            <a:avLst/>
          </a:prstGeom>
          <a:noFill/>
          <a:ln w="9525">
            <a:noFill/>
            <a:miter lim="800000"/>
            <a:headEnd/>
            <a:tailEnd/>
          </a:ln>
          <a:effectLst>
            <a:outerShdw blurRad="50800" dist="25400" dir="2700000" algn="tl" rotWithShape="0">
              <a:prstClr val="black"/>
            </a:outerShdw>
          </a:effectLst>
        </p:spPr>
        <p:txBody>
          <a:bodyPr>
            <a:spAutoFit/>
          </a:bodyPr>
          <a:lstStyle/>
          <a:p>
            <a:pPr defTabSz="457200">
              <a:spcBef>
                <a:spcPct val="20000"/>
              </a:spcBef>
              <a:defRPr/>
            </a:pPr>
            <a:r>
              <a:rPr lang="en-US" sz="1200" b="1" kern="0" dirty="0">
                <a:solidFill>
                  <a:srgbClr val="FFFFFF"/>
                </a:solidFill>
                <a:latin typeface="Arial" pitchFamily="34" charset="0"/>
                <a:ea typeface="ＭＳ Ｐゴシック" charset="-128"/>
                <a:cs typeface="Arial" pitchFamily="34" charset="0"/>
              </a:rPr>
              <a:t>Douglas Wilhelm Harder, </a:t>
            </a:r>
            <a:r>
              <a:rPr lang="en-US" sz="1200" b="1" kern="0" dirty="0" err="1">
                <a:solidFill>
                  <a:srgbClr val="FFFFFF"/>
                </a:solidFill>
                <a:latin typeface="Arial" pitchFamily="34" charset="0"/>
                <a:ea typeface="ＭＳ Ｐゴシック" charset="-128"/>
                <a:cs typeface="Arial" pitchFamily="34" charset="0"/>
              </a:rPr>
              <a:t>M.Math</a:t>
            </a:r>
            <a:r>
              <a:rPr lang="en-US" sz="1200" b="1" kern="0" dirty="0">
                <a:solidFill>
                  <a:srgbClr val="FFFFFF"/>
                </a:solidFill>
                <a:latin typeface="Arial" pitchFamily="34" charset="0"/>
                <a:ea typeface="ＭＳ Ｐゴシック" charset="-128"/>
                <a:cs typeface="Arial" pitchFamily="34" charset="0"/>
              </a:rPr>
              <a:t>. LEL</a:t>
            </a:r>
          </a:p>
          <a:p>
            <a:pPr defTabSz="457200">
              <a:spcBef>
                <a:spcPct val="20000"/>
              </a:spcBef>
              <a:defRPr/>
            </a:pPr>
            <a:r>
              <a:rPr lang="en-US" sz="1100" kern="0" dirty="0">
                <a:solidFill>
                  <a:srgbClr val="FFFFFF"/>
                </a:solidFill>
                <a:latin typeface="Arial" pitchFamily="34" charset="0"/>
                <a:ea typeface="ＭＳ Ｐゴシック" charset="-128"/>
                <a:cs typeface="Arial" pitchFamily="34" charset="0"/>
              </a:rPr>
              <a:t>Department of Electrical and Computer Engineering</a:t>
            </a:r>
          </a:p>
          <a:p>
            <a:pPr defTabSz="457200">
              <a:spcBef>
                <a:spcPct val="20000"/>
              </a:spcBef>
              <a:defRPr/>
            </a:pPr>
            <a:r>
              <a:rPr lang="en-US" sz="1100" kern="0" dirty="0">
                <a:solidFill>
                  <a:srgbClr val="FFFFFF"/>
                </a:solidFill>
                <a:latin typeface="Arial" pitchFamily="34" charset="0"/>
                <a:ea typeface="ＭＳ Ｐゴシック" charset="-128"/>
                <a:cs typeface="Arial" pitchFamily="34" charset="0"/>
              </a:rPr>
              <a:t>University of Waterloo</a:t>
            </a:r>
          </a:p>
          <a:p>
            <a:pPr defTabSz="457200">
              <a:spcBef>
                <a:spcPct val="20000"/>
              </a:spcBef>
              <a:defRPr/>
            </a:pPr>
            <a:r>
              <a:rPr lang="en-US" sz="1100" kern="0" dirty="0">
                <a:solidFill>
                  <a:srgbClr val="FFFFFF"/>
                </a:solidFill>
                <a:latin typeface="Arial" pitchFamily="34" charset="0"/>
                <a:ea typeface="ＭＳ Ｐゴシック" charset="-128"/>
                <a:cs typeface="Arial" pitchFamily="34" charset="0"/>
              </a:rPr>
              <a:t>Waterloo, Ontario, Canada</a:t>
            </a:r>
          </a:p>
          <a:p>
            <a:pPr defTabSz="457200">
              <a:spcBef>
                <a:spcPct val="20000"/>
              </a:spcBef>
              <a:defRPr/>
            </a:pPr>
            <a:endParaRPr lang="en-US" sz="1100" kern="0" dirty="0">
              <a:solidFill>
                <a:srgbClr val="FFFFFF"/>
              </a:solidFill>
              <a:latin typeface="Arial" pitchFamily="34" charset="0"/>
              <a:ea typeface="ＭＳ Ｐゴシック" charset="-128"/>
              <a:cs typeface="Arial" pitchFamily="34" charset="0"/>
            </a:endParaRPr>
          </a:p>
          <a:p>
            <a:pPr defTabSz="457200">
              <a:spcBef>
                <a:spcPct val="20000"/>
              </a:spcBef>
              <a:defRPr/>
            </a:pPr>
            <a:r>
              <a:rPr lang="en-US" sz="1100" kern="0" dirty="0">
                <a:solidFill>
                  <a:srgbClr val="FFFFFF"/>
                </a:solidFill>
                <a:latin typeface="Arial" pitchFamily="34" charset="0"/>
                <a:ea typeface="ＭＳ Ｐゴシック" charset="-128"/>
                <a:cs typeface="Arial" pitchFamily="34" charset="0"/>
              </a:rPr>
              <a:t>ece.uwaterloo.ca</a:t>
            </a:r>
          </a:p>
          <a:p>
            <a:pPr defTabSz="457200">
              <a:spcBef>
                <a:spcPct val="20000"/>
              </a:spcBef>
              <a:defRPr/>
            </a:pPr>
            <a:r>
              <a:rPr lang="en-US" sz="1100" kern="0" dirty="0">
                <a:solidFill>
                  <a:srgbClr val="FFFFFF"/>
                </a:solidFill>
                <a:latin typeface="Arial" pitchFamily="34" charset="0"/>
                <a:ea typeface="ＭＳ Ｐゴシック" charset="-128"/>
                <a:cs typeface="Arial" pitchFamily="34" charset="0"/>
              </a:rPr>
              <a:t>dwharder@alumni.uwaterloo.ca</a:t>
            </a:r>
          </a:p>
          <a:p>
            <a:pPr defTabSz="457200">
              <a:spcBef>
                <a:spcPct val="20000"/>
              </a:spcBef>
              <a:defRPr/>
            </a:pPr>
            <a:endParaRPr lang="en-CA" sz="900" dirty="0">
              <a:solidFill>
                <a:srgbClr val="FFFFFF"/>
              </a:solidFill>
              <a:latin typeface="Arial"/>
              <a:ea typeface="ＭＳ Ｐゴシック" charset="-128"/>
            </a:endParaRPr>
          </a:p>
          <a:p>
            <a:pPr defTabSz="457200">
              <a:spcBef>
                <a:spcPct val="20000"/>
              </a:spcBef>
              <a:defRPr/>
            </a:pPr>
            <a:r>
              <a:rPr lang="en-CA" sz="900" dirty="0">
                <a:solidFill>
                  <a:srgbClr val="FFFFFF"/>
                </a:solidFill>
                <a:latin typeface="Arial"/>
                <a:ea typeface="ＭＳ Ｐゴシック" charset="-128"/>
              </a:rPr>
              <a:t>© 2006-2013 by Douglas Wilhelm Harder.  Some rights reserved.</a:t>
            </a:r>
            <a:endParaRPr lang="en-US" sz="900" kern="0" dirty="0">
              <a:solidFill>
                <a:srgbClr val="FFFFFF"/>
              </a:solidFill>
              <a:latin typeface="Arial" pitchFamily="34" charset="0"/>
              <a:ea typeface="ＭＳ Ｐゴシック" charset="-128"/>
              <a:cs typeface="Arial" pitchFamily="34" charset="0"/>
            </a:endParaRPr>
          </a:p>
          <a:p>
            <a:pPr defTabSz="457200">
              <a:spcBef>
                <a:spcPct val="20000"/>
              </a:spcBef>
              <a:defRPr/>
            </a:pPr>
            <a:endParaRPr lang="en-CA" sz="2400" dirty="0">
              <a:solidFill>
                <a:srgbClr val="FFFFFF"/>
              </a:solidFill>
              <a:latin typeface="Arial"/>
              <a:ea typeface="ＭＳ Ｐゴシック" charset="-128"/>
            </a:endParaRPr>
          </a:p>
        </p:txBody>
      </p:sp>
      <p:pic>
        <p:nvPicPr>
          <p:cNvPr id="5" name="Picture 2" descr="C:\Users\dwharder\Desktop\cc.png"/>
          <p:cNvPicPr>
            <a:picLocks noChangeAspect="1" noChangeArrowheads="1"/>
          </p:cNvPicPr>
          <p:nvPr userDrawn="1"/>
        </p:nvPicPr>
        <p:blipFill>
          <a:blip r:embed="rId3" cstate="print"/>
          <a:srcRect/>
          <a:stretch>
            <a:fillRect/>
          </a:stretch>
        </p:blipFill>
        <p:spPr bwMode="auto">
          <a:xfrm>
            <a:off x="8297863" y="6373813"/>
            <a:ext cx="679450" cy="330200"/>
          </a:xfrm>
          <a:prstGeom prst="rect">
            <a:avLst/>
          </a:prstGeom>
          <a:noFill/>
          <a:ln w="9525">
            <a:noFill/>
            <a:miter lim="800000"/>
            <a:headEnd/>
            <a:tailEnd/>
          </a:ln>
        </p:spPr>
      </p:pic>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6" name="TextBox 5"/>
          <p:cNvSpPr txBox="1"/>
          <p:nvPr userDrawn="1"/>
        </p:nvSpPr>
        <p:spPr>
          <a:xfrm>
            <a:off x="8493125" y="387350"/>
            <a:ext cx="400050" cy="304800"/>
          </a:xfrm>
          <a:prstGeom prst="rect">
            <a:avLst/>
          </a:prstGeom>
          <a:noFill/>
        </p:spPr>
        <p:txBody>
          <a:bodyPr wrap="none">
            <a:spAutoFit/>
          </a:bodyPr>
          <a:lstStyle/>
          <a:p>
            <a:pPr algn="r">
              <a:defRPr/>
            </a:pPr>
            <a:fld id="{CB04C21C-B0BC-4588-B282-CC300FAFEEC9}" type="slidenum">
              <a:rPr lang="en-CA" sz="1400">
                <a:solidFill>
                  <a:schemeClr val="tx1">
                    <a:lumMod val="50000"/>
                    <a:lumOff val="50000"/>
                  </a:schemeClr>
                </a:solidFill>
              </a:rPr>
              <a:pPr algn="r">
                <a:defRPr/>
              </a:pPr>
              <a:t>‹#›</a:t>
            </a:fld>
            <a:endParaRPr lang="en-CA" sz="1400">
              <a:solidFill>
                <a:schemeClr val="tx1">
                  <a:lumMod val="50000"/>
                  <a:lumOff val="50000"/>
                </a:schemeClr>
              </a:solidFill>
            </a:endParaRPr>
          </a:p>
        </p:txBody>
      </p:sp>
      <p:sp>
        <p:nvSpPr>
          <p:cNvPr id="7" name="Footer Placeholder 4"/>
          <p:cNvSpPr txBox="1">
            <a:spLocks/>
          </p:cNvSpPr>
          <p:nvPr userDrawn="1"/>
        </p:nvSpPr>
        <p:spPr>
          <a:xfrm>
            <a:off x="2916238" y="111125"/>
            <a:ext cx="5832475" cy="365125"/>
          </a:xfrm>
          <a:prstGeom prst="rect">
            <a:avLst/>
          </a:prstGeom>
        </p:spPr>
        <p:txBody>
          <a:bodyPr/>
          <a:lstStyle>
            <a:lvl1pPr algn="ctr" fontAlgn="auto">
              <a:spcBef>
                <a:spcPts val="0"/>
              </a:spcBef>
              <a:spcAft>
                <a:spcPts val="0"/>
              </a:spcAft>
              <a:defRPr sz="1600">
                <a:solidFill>
                  <a:schemeClr val="tx1">
                    <a:lumMod val="50000"/>
                    <a:lumOff val="50000"/>
                  </a:schemeClr>
                </a:solidFill>
                <a:latin typeface="+mn-lt"/>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600" b="0" i="0" u="none" strike="noStrike" kern="1200" cap="none" spc="0" normalizeH="0" baseline="0" noProof="0" dirty="0" smtClean="0">
                <a:ln>
                  <a:noFill/>
                </a:ln>
                <a:solidFill>
                  <a:schemeClr val="tx1">
                    <a:lumMod val="50000"/>
                    <a:lumOff val="50000"/>
                  </a:schemeClr>
                </a:solidFill>
                <a:effectLst/>
                <a:uLnTx/>
                <a:uFillTx/>
                <a:latin typeface="+mn-lt"/>
                <a:ea typeface="+mn-ea"/>
                <a:cs typeface="+mn-cs"/>
              </a:rPr>
              <a:t>Asymptotic Analysis</a:t>
            </a:r>
            <a:endParaRPr kumimoji="0" lang="en-CA" sz="1600" b="0" i="0" u="none" strike="noStrike" kern="1200" cap="none" spc="0" normalizeH="0" baseline="0" noProof="0" dirty="0">
              <a:ln>
                <a:noFill/>
              </a:ln>
              <a:solidFill>
                <a:schemeClr val="tx1">
                  <a:lumMod val="50000"/>
                  <a:lumOff val="50000"/>
                </a:schemeClr>
              </a:solidFill>
              <a:effectLst/>
              <a:uLnTx/>
              <a:uFillTx/>
              <a:latin typeface="+mn-lt"/>
              <a:ea typeface="+mn-ea"/>
              <a:cs typeface="+mn-cs"/>
            </a:endParaRPr>
          </a:p>
        </p:txBody>
      </p:sp>
      <p:sp>
        <p:nvSpPr>
          <p:cNvPr id="2" name="Title 1"/>
          <p:cNvSpPr>
            <a:spLocks noGrp="1"/>
          </p:cNvSpPr>
          <p:nvPr>
            <p:ph type="title"/>
          </p:nvPr>
        </p:nvSpPr>
        <p:spPr/>
        <p:txBody>
          <a:bodyPr>
            <a:normAutofit/>
          </a:bodyPr>
          <a:lstStyle>
            <a:lvl1pPr>
              <a:defRPr sz="2800"/>
            </a:lvl1pPr>
          </a:lstStyle>
          <a:p>
            <a:r>
              <a:rPr lang="en-US" dirty="0" smtClean="0"/>
              <a:t>Click to edit Master title style</a:t>
            </a:r>
            <a:endParaRPr lang="en-CA" dirty="0"/>
          </a:p>
        </p:txBody>
      </p:sp>
      <p:sp>
        <p:nvSpPr>
          <p:cNvPr id="3" name="Content Placeholder 2"/>
          <p:cNvSpPr>
            <a:spLocks noGrp="1"/>
          </p:cNvSpPr>
          <p:nvPr>
            <p:ph idx="1"/>
          </p:nvPr>
        </p:nvSpPr>
        <p:spPr/>
        <p:txBody>
          <a:bodyPr>
            <a:normAutofit/>
          </a:bodyPr>
          <a:lstStyle>
            <a:lvl1pPr>
              <a:defRPr sz="2000"/>
            </a:lvl1pPr>
            <a:lvl2pPr>
              <a:defRPr sz="1800"/>
            </a:lvl2pPr>
            <a:lvl3pPr>
              <a:defRPr sz="1600"/>
            </a:lvl3pPr>
            <a:lvl4pPr>
              <a:defRPr sz="1400"/>
            </a:lvl4pPr>
            <a:lvl5pPr>
              <a:defRPr sz="14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CA" dirty="0"/>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4" cstate="print">
            <a:lum/>
          </a:blip>
          <a:srcRect/>
          <a:stretch>
            <a:fillRect/>
          </a:stretch>
        </a:blipFill>
        <a:effectLst/>
      </p:bgPr>
    </p:bg>
    <p:spTree>
      <p:nvGrpSpPr>
        <p:cNvPr id="1" name=""/>
        <p:cNvGrpSpPr/>
        <p:nvPr/>
      </p:nvGrpSpPr>
      <p:grpSpPr>
        <a:xfrm>
          <a:off x="0" y="0"/>
          <a:ext cx="0" cy="0"/>
          <a:chOff x="0" y="0"/>
          <a:chExt cx="0" cy="0"/>
        </a:xfrm>
      </p:grpSpPr>
      <p:sp>
        <p:nvSpPr>
          <p:cNvPr id="31746" name="Title Placeholder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endParaRPr lang="en-CA" smtClean="0"/>
          </a:p>
        </p:txBody>
      </p:sp>
      <p:sp>
        <p:nvSpPr>
          <p:cNvPr id="31747"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smtClean="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cs typeface="+mn-cs"/>
              </a:defRPr>
            </a:lvl1pPr>
          </a:lstStyle>
          <a:p>
            <a:pPr>
              <a:defRPr/>
            </a:pPr>
            <a:endParaRPr lang="en-CA"/>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Lst>
  <p:timing>
    <p:tnLst>
      <p:par>
        <p:cTn id="1" dur="indefinite" restart="never" nodeType="tmRoot"/>
      </p:par>
    </p:tnLst>
  </p:timing>
  <p:hf hdr="0" dt="0"/>
  <p:txStyles>
    <p:titleStyle>
      <a:lvl1pPr algn="ctr" rtl="0" eaLnBrk="0" fontAlgn="base" hangingPunct="0">
        <a:spcBef>
          <a:spcPct val="0"/>
        </a:spcBef>
        <a:spcAft>
          <a:spcPct val="0"/>
        </a:spcAft>
        <a:defRPr sz="2800" kern="1200">
          <a:solidFill>
            <a:schemeClr val="tx1"/>
          </a:solidFill>
          <a:latin typeface="Arial" pitchFamily="34" charset="0"/>
          <a:ea typeface="+mj-ea"/>
          <a:cs typeface="Arial" pitchFamily="34" charset="0"/>
        </a:defRPr>
      </a:lvl1pPr>
      <a:lvl2pPr algn="ctr" rtl="0" eaLnBrk="0" fontAlgn="base" hangingPunct="0">
        <a:spcBef>
          <a:spcPct val="0"/>
        </a:spcBef>
        <a:spcAft>
          <a:spcPct val="0"/>
        </a:spcAft>
        <a:defRPr sz="2800">
          <a:solidFill>
            <a:schemeClr val="tx1"/>
          </a:solidFill>
          <a:latin typeface="Arial" charset="0"/>
          <a:cs typeface="Arial" charset="0"/>
        </a:defRPr>
      </a:lvl2pPr>
      <a:lvl3pPr algn="ctr" rtl="0" eaLnBrk="0" fontAlgn="base" hangingPunct="0">
        <a:spcBef>
          <a:spcPct val="0"/>
        </a:spcBef>
        <a:spcAft>
          <a:spcPct val="0"/>
        </a:spcAft>
        <a:defRPr sz="2800">
          <a:solidFill>
            <a:schemeClr val="tx1"/>
          </a:solidFill>
          <a:latin typeface="Arial" charset="0"/>
          <a:cs typeface="Arial" charset="0"/>
        </a:defRPr>
      </a:lvl3pPr>
      <a:lvl4pPr algn="ctr" rtl="0" eaLnBrk="0" fontAlgn="base" hangingPunct="0">
        <a:spcBef>
          <a:spcPct val="0"/>
        </a:spcBef>
        <a:spcAft>
          <a:spcPct val="0"/>
        </a:spcAft>
        <a:defRPr sz="2800">
          <a:solidFill>
            <a:schemeClr val="tx1"/>
          </a:solidFill>
          <a:latin typeface="Arial" charset="0"/>
          <a:cs typeface="Arial" charset="0"/>
        </a:defRPr>
      </a:lvl4pPr>
      <a:lvl5pPr algn="ctr" rtl="0" eaLnBrk="0" fontAlgn="base" hangingPunct="0">
        <a:spcBef>
          <a:spcPct val="0"/>
        </a:spcBef>
        <a:spcAft>
          <a:spcPct val="0"/>
        </a:spcAft>
        <a:defRPr sz="2800">
          <a:solidFill>
            <a:schemeClr val="tx1"/>
          </a:solidFill>
          <a:latin typeface="Arial" charset="0"/>
          <a:cs typeface="Arial"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2000" kern="1200">
          <a:solidFill>
            <a:schemeClr val="tx1"/>
          </a:solidFill>
          <a:latin typeface="Arial" pitchFamily="34" charset="0"/>
          <a:ea typeface="+mn-ea"/>
          <a:cs typeface="Arial" pitchFamily="34" charset="0"/>
        </a:defRPr>
      </a:lvl1pPr>
      <a:lvl2pPr marL="742950" indent="-285750" algn="l" rtl="0" eaLnBrk="0" fontAlgn="base" hangingPunct="0">
        <a:spcBef>
          <a:spcPct val="20000"/>
        </a:spcBef>
        <a:spcAft>
          <a:spcPct val="0"/>
        </a:spcAft>
        <a:buFont typeface="Arial" charset="0"/>
        <a:buChar char="–"/>
        <a:defRPr kern="1200">
          <a:solidFill>
            <a:schemeClr val="tx1"/>
          </a:solidFill>
          <a:latin typeface="Arial" pitchFamily="34" charset="0"/>
          <a:ea typeface="+mn-ea"/>
          <a:cs typeface="Arial" pitchFamily="34" charset="0"/>
        </a:defRPr>
      </a:lvl2pPr>
      <a:lvl3pPr marL="1143000" indent="-228600" algn="l" rtl="0" eaLnBrk="0" fontAlgn="base" hangingPunct="0">
        <a:spcBef>
          <a:spcPct val="20000"/>
        </a:spcBef>
        <a:spcAft>
          <a:spcPct val="0"/>
        </a:spcAft>
        <a:buFont typeface="Arial" charset="0"/>
        <a:buChar char="•"/>
        <a:defRPr sz="1600" kern="1200">
          <a:solidFill>
            <a:schemeClr val="tx1"/>
          </a:solidFill>
          <a:latin typeface="Arial" pitchFamily="34" charset="0"/>
          <a:ea typeface="+mn-ea"/>
          <a:cs typeface="Arial" pitchFamily="34" charset="0"/>
        </a:defRPr>
      </a:lvl3pPr>
      <a:lvl4pPr marL="1600200" indent="-228600" algn="l" rtl="0" eaLnBrk="0" fontAlgn="base" hangingPunct="0">
        <a:spcBef>
          <a:spcPct val="20000"/>
        </a:spcBef>
        <a:spcAft>
          <a:spcPct val="0"/>
        </a:spcAft>
        <a:buFont typeface="Arial" charset="0"/>
        <a:buChar char="–"/>
        <a:defRPr sz="1400" kern="1200">
          <a:solidFill>
            <a:schemeClr val="tx1"/>
          </a:solidFill>
          <a:latin typeface="Arial" pitchFamily="34" charset="0"/>
          <a:ea typeface="+mn-ea"/>
          <a:cs typeface="Arial" pitchFamily="34" charset="0"/>
        </a:defRPr>
      </a:lvl4pPr>
      <a:lvl5pPr marL="2057400" indent="-228600" algn="l" rtl="0" eaLnBrk="0" fontAlgn="base" hangingPunct="0">
        <a:spcBef>
          <a:spcPct val="20000"/>
        </a:spcBef>
        <a:spcAft>
          <a:spcPct val="0"/>
        </a:spcAft>
        <a:buFont typeface="Arial"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6.wmf"/><Relationship Id="rId4" Type="http://schemas.openxmlformats.org/officeDocument/2006/relationships/oleObject" Target="../embeddings/oleObject1.bin"/></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7" Type="http://schemas.openxmlformats.org/officeDocument/2006/relationships/image" Target="../media/image8.wmf"/><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oleObject" Target="../embeddings/oleObject3.bin"/><Relationship Id="rId5" Type="http://schemas.openxmlformats.org/officeDocument/2006/relationships/image" Target="../media/image7.wmf"/><Relationship Id="rId4" Type="http://schemas.openxmlformats.org/officeDocument/2006/relationships/oleObject" Target="../embeddings/oleObject2.bin"/></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2.xml"/><Relationship Id="rId1" Type="http://schemas.openxmlformats.org/officeDocument/2006/relationships/vmlDrawing" Target="../drawings/vmlDrawing3.vml"/><Relationship Id="rId5" Type="http://schemas.openxmlformats.org/officeDocument/2006/relationships/image" Target="../media/image9.wmf"/><Relationship Id="rId4" Type="http://schemas.openxmlformats.org/officeDocument/2006/relationships/oleObject" Target="../embeddings/oleObject4.bin"/></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54.xml"/><Relationship Id="rId7" Type="http://schemas.openxmlformats.org/officeDocument/2006/relationships/image" Target="../media/image12.wmf"/><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oleObject" Target="../embeddings/oleObject6.bin"/><Relationship Id="rId5" Type="http://schemas.openxmlformats.org/officeDocument/2006/relationships/image" Target="../media/image11.wmf"/><Relationship Id="rId4" Type="http://schemas.openxmlformats.org/officeDocument/2006/relationships/oleObject" Target="../embeddings/oleObject5.bin"/></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2.xml"/><Relationship Id="rId1" Type="http://schemas.openxmlformats.org/officeDocument/2006/relationships/vmlDrawing" Target="../drawings/vmlDrawing5.vml"/><Relationship Id="rId5" Type="http://schemas.openxmlformats.org/officeDocument/2006/relationships/image" Target="../media/image13.wmf"/><Relationship Id="rId4" Type="http://schemas.openxmlformats.org/officeDocument/2006/relationships/oleObject" Target="../embeddings/oleObject7.bin"/></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23.wmf"/><Relationship Id="rId2" Type="http://schemas.openxmlformats.org/officeDocument/2006/relationships/notesSlide" Target="../notesSlides/notesSlide72.xml"/><Relationship Id="rId1" Type="http://schemas.openxmlformats.org/officeDocument/2006/relationships/slideLayout" Target="../slideLayouts/slideLayout2.xml"/><Relationship Id="rId4" Type="http://schemas.openxmlformats.org/officeDocument/2006/relationships/image" Target="../media/image24.wmf"/></Relationships>
</file>

<file path=ppt/slides/_rels/slide73.xml.rels><?xml version="1.0" encoding="UTF-8" standalone="yes"?>
<Relationships xmlns="http://schemas.openxmlformats.org/package/2006/relationships"><Relationship Id="rId3" Type="http://schemas.openxmlformats.org/officeDocument/2006/relationships/notesSlide" Target="../notesSlides/notesSlide73.xml"/><Relationship Id="rId2" Type="http://schemas.openxmlformats.org/officeDocument/2006/relationships/slideLayout" Target="../slideLayouts/slideLayout2.xml"/><Relationship Id="rId1" Type="http://schemas.openxmlformats.org/officeDocument/2006/relationships/vmlDrawing" Target="../drawings/vmlDrawing6.vml"/><Relationship Id="rId5" Type="http://schemas.openxmlformats.org/officeDocument/2006/relationships/image" Target="../media/image25.wmf"/><Relationship Id="rId4" Type="http://schemas.openxmlformats.org/officeDocument/2006/relationships/oleObject" Target="../embeddings/oleObject8.bin"/></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75.xml"/><Relationship Id="rId2" Type="http://schemas.openxmlformats.org/officeDocument/2006/relationships/slideLayout" Target="../slideLayouts/slideLayout2.xml"/><Relationship Id="rId1" Type="http://schemas.openxmlformats.org/officeDocument/2006/relationships/vmlDrawing" Target="../drawings/vmlDrawing7.vml"/><Relationship Id="rId5" Type="http://schemas.openxmlformats.org/officeDocument/2006/relationships/image" Target="../media/image26.wmf"/><Relationship Id="rId4" Type="http://schemas.openxmlformats.org/officeDocument/2006/relationships/oleObject" Target="../embeddings/oleObject9.bin"/></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notesSlide" Target="../notesSlides/notesSlide77.xml"/><Relationship Id="rId2" Type="http://schemas.openxmlformats.org/officeDocument/2006/relationships/slideLayout" Target="../slideLayouts/slideLayout2.xml"/><Relationship Id="rId1" Type="http://schemas.openxmlformats.org/officeDocument/2006/relationships/vmlDrawing" Target="../drawings/vmlDrawing8.vml"/><Relationship Id="rId5" Type="http://schemas.openxmlformats.org/officeDocument/2006/relationships/image" Target="../media/image27.wmf"/><Relationship Id="rId4" Type="http://schemas.openxmlformats.org/officeDocument/2006/relationships/oleObject" Target="../embeddings/oleObject10.bin"/></Relationships>
</file>

<file path=ppt/slides/_rels/slide78.xml.rels><?xml version="1.0" encoding="UTF-8" standalone="yes"?>
<Relationships xmlns="http://schemas.openxmlformats.org/package/2006/relationships"><Relationship Id="rId3" Type="http://schemas.openxmlformats.org/officeDocument/2006/relationships/notesSlide" Target="../notesSlides/notesSlide78.xml"/><Relationship Id="rId2" Type="http://schemas.openxmlformats.org/officeDocument/2006/relationships/slideLayout" Target="../slideLayouts/slideLayout2.xml"/><Relationship Id="rId1" Type="http://schemas.openxmlformats.org/officeDocument/2006/relationships/vmlDrawing" Target="../drawings/vmlDrawing9.vml"/><Relationship Id="rId5" Type="http://schemas.openxmlformats.org/officeDocument/2006/relationships/image" Target="../media/image28.wmf"/><Relationship Id="rId4" Type="http://schemas.openxmlformats.org/officeDocument/2006/relationships/oleObject" Target="../embeddings/oleObject11.bin"/></Relationships>
</file>

<file path=ppt/slides/_rels/slide79.xml.rels><?xml version="1.0" encoding="UTF-8" standalone="yes"?>
<Relationships xmlns="http://schemas.openxmlformats.org/package/2006/relationships"><Relationship Id="rId3" Type="http://schemas.openxmlformats.org/officeDocument/2006/relationships/notesSlide" Target="../notesSlides/notesSlide79.xml"/><Relationship Id="rId2" Type="http://schemas.openxmlformats.org/officeDocument/2006/relationships/slideLayout" Target="../slideLayouts/slideLayout2.xml"/><Relationship Id="rId1" Type="http://schemas.openxmlformats.org/officeDocument/2006/relationships/vmlDrawing" Target="../drawings/vmlDrawing10.vml"/><Relationship Id="rId5" Type="http://schemas.openxmlformats.org/officeDocument/2006/relationships/image" Target="../media/image29.wmf"/><Relationship Id="rId4" Type="http://schemas.openxmlformats.org/officeDocument/2006/relationships/oleObject" Target="../embeddings/oleObject12.bin"/></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8" Type="http://schemas.openxmlformats.org/officeDocument/2006/relationships/oleObject" Target="../embeddings/oleObject15.bin"/><Relationship Id="rId3" Type="http://schemas.openxmlformats.org/officeDocument/2006/relationships/notesSlide" Target="../notesSlides/notesSlide80.xml"/><Relationship Id="rId7" Type="http://schemas.openxmlformats.org/officeDocument/2006/relationships/image" Target="../media/image31.wmf"/><Relationship Id="rId2" Type="http://schemas.openxmlformats.org/officeDocument/2006/relationships/slideLayout" Target="../slideLayouts/slideLayout2.xml"/><Relationship Id="rId1" Type="http://schemas.openxmlformats.org/officeDocument/2006/relationships/vmlDrawing" Target="../drawings/vmlDrawing11.vml"/><Relationship Id="rId6" Type="http://schemas.openxmlformats.org/officeDocument/2006/relationships/oleObject" Target="../embeddings/oleObject14.bin"/><Relationship Id="rId5" Type="http://schemas.openxmlformats.org/officeDocument/2006/relationships/image" Target="../media/image30.wmf"/><Relationship Id="rId4" Type="http://schemas.openxmlformats.org/officeDocument/2006/relationships/oleObject" Target="../embeddings/oleObject13.bin"/><Relationship Id="rId9" Type="http://schemas.openxmlformats.org/officeDocument/2006/relationships/image" Target="../media/image32.wmf"/></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notesSlide" Target="../notesSlides/notesSlide83.xml"/><Relationship Id="rId2" Type="http://schemas.openxmlformats.org/officeDocument/2006/relationships/slideLayout" Target="../slideLayouts/slideLayout2.xml"/><Relationship Id="rId1" Type="http://schemas.openxmlformats.org/officeDocument/2006/relationships/vmlDrawing" Target="../drawings/vmlDrawing12.vml"/><Relationship Id="rId5" Type="http://schemas.openxmlformats.org/officeDocument/2006/relationships/image" Target="../media/image33.wmf"/><Relationship Id="rId4" Type="http://schemas.openxmlformats.org/officeDocument/2006/relationships/oleObject" Target="../embeddings/oleObject16.bin"/></Relationships>
</file>

<file path=ppt/slides/_rels/slide84.xml.rels><?xml version="1.0" encoding="UTF-8" standalone="yes"?>
<Relationships xmlns="http://schemas.openxmlformats.org/package/2006/relationships"><Relationship Id="rId3" Type="http://schemas.openxmlformats.org/officeDocument/2006/relationships/notesSlide" Target="../notesSlides/notesSlide84.xml"/><Relationship Id="rId2" Type="http://schemas.openxmlformats.org/officeDocument/2006/relationships/slideLayout" Target="../slideLayouts/slideLayout2.xml"/><Relationship Id="rId1" Type="http://schemas.openxmlformats.org/officeDocument/2006/relationships/vmlDrawing" Target="../drawings/vmlDrawing13.vml"/><Relationship Id="rId5" Type="http://schemas.openxmlformats.org/officeDocument/2006/relationships/image" Target="../media/image34.wmf"/><Relationship Id="rId4" Type="http://schemas.openxmlformats.org/officeDocument/2006/relationships/oleObject" Target="../embeddings/oleObject17.bin"/></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notesSlide" Target="../notesSlides/notesSlide88.xml"/><Relationship Id="rId2" Type="http://schemas.openxmlformats.org/officeDocument/2006/relationships/slideLayout" Target="../slideLayouts/slideLayout2.xml"/><Relationship Id="rId1" Type="http://schemas.openxmlformats.org/officeDocument/2006/relationships/vmlDrawing" Target="../drawings/vmlDrawing14.vml"/><Relationship Id="rId5" Type="http://schemas.openxmlformats.org/officeDocument/2006/relationships/image" Target="../media/image35.wmf"/><Relationship Id="rId4" Type="http://schemas.openxmlformats.org/officeDocument/2006/relationships/oleObject" Target="../embeddings/oleObject18.bin"/></Relationships>
</file>

<file path=ppt/slides/_rels/slide8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notesSlide" Target="../notesSlides/notesSlide91.xml"/><Relationship Id="rId2" Type="http://schemas.openxmlformats.org/officeDocument/2006/relationships/slideLayout" Target="../slideLayouts/slideLayout2.xml"/><Relationship Id="rId1" Type="http://schemas.openxmlformats.org/officeDocument/2006/relationships/vmlDrawing" Target="../drawings/vmlDrawing15.vml"/><Relationship Id="rId5" Type="http://schemas.openxmlformats.org/officeDocument/2006/relationships/image" Target="../media/image38.wmf"/><Relationship Id="rId4" Type="http://schemas.openxmlformats.org/officeDocument/2006/relationships/oleObject" Target="../embeddings/oleObject19.bin"/></Relationships>
</file>

<file path=ppt/slides/_rels/slide9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notesSlide" Target="../notesSlides/notesSlide95.xml"/><Relationship Id="rId2" Type="http://schemas.openxmlformats.org/officeDocument/2006/relationships/slideLayout" Target="../slideLayouts/slideLayout2.xml"/><Relationship Id="rId1" Type="http://schemas.openxmlformats.org/officeDocument/2006/relationships/vmlDrawing" Target="../drawings/vmlDrawing16.vml"/><Relationship Id="rId5" Type="http://schemas.openxmlformats.org/officeDocument/2006/relationships/image" Target="../media/image41.wmf"/><Relationship Id="rId4" Type="http://schemas.openxmlformats.org/officeDocument/2006/relationships/oleObject" Target="../embeddings/oleObject20.bin"/></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4"/>
          <p:cNvSpPr txBox="1">
            <a:spLocks noChangeArrowheads="1"/>
          </p:cNvSpPr>
          <p:nvPr/>
        </p:nvSpPr>
        <p:spPr bwMode="auto">
          <a:xfrm>
            <a:off x="755650" y="2558504"/>
            <a:ext cx="7199313" cy="769441"/>
          </a:xfrm>
          <a:prstGeom prst="rect">
            <a:avLst/>
          </a:prstGeom>
          <a:noFill/>
          <a:ln w="9525">
            <a:noFill/>
            <a:miter lim="800000"/>
            <a:headEnd/>
            <a:tailEnd/>
          </a:ln>
          <a:effectLst>
            <a:outerShdw blurRad="50800" dist="25400" dir="2700000" algn="tl" rotWithShape="0">
              <a:prstClr val="black"/>
            </a:outerShdw>
          </a:effectLst>
        </p:spPr>
        <p:txBody>
          <a:bodyPr anchor="ctr">
            <a:spAutoFit/>
          </a:bodyPr>
          <a:lstStyle/>
          <a:p>
            <a:pPr algn="ctr" fontAlgn="auto">
              <a:spcBef>
                <a:spcPts val="0"/>
              </a:spcBef>
              <a:spcAft>
                <a:spcPts val="0"/>
              </a:spcAft>
              <a:defRPr/>
            </a:pPr>
            <a:r>
              <a:rPr lang="en-US" sz="4400" dirty="0" smtClean="0">
                <a:solidFill>
                  <a:schemeClr val="bg1"/>
                </a:solidFill>
                <a:latin typeface="Arial" pitchFamily="34" charset="0"/>
                <a:cs typeface="Arial" pitchFamily="34" charset="0"/>
              </a:rPr>
              <a:t>Algorithm Analysis</a:t>
            </a:r>
            <a:endParaRPr lang="en-US" sz="4400" dirty="0">
              <a:solidFill>
                <a:schemeClr val="bg1"/>
              </a:solidFill>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p:cNvSpPr>
          <p:nvPr>
            <p:ph type="title" idx="4294967295"/>
          </p:nvPr>
        </p:nvSpPr>
        <p:spPr/>
        <p:txBody>
          <a:bodyPr/>
          <a:lstStyle/>
          <a:p>
            <a:r>
              <a:rPr lang="en-US" smtClean="0">
                <a:latin typeface="Arial" charset="0"/>
                <a:cs typeface="Arial" charset="0"/>
              </a:rPr>
              <a:t>Machine Instructions</a:t>
            </a:r>
            <a:endParaRPr lang="en-US" sz="4000" smtClean="0">
              <a:latin typeface="Arial" charset="0"/>
              <a:cs typeface="Arial" charset="0"/>
            </a:endParaRPr>
          </a:p>
        </p:txBody>
      </p:sp>
      <p:sp>
        <p:nvSpPr>
          <p:cNvPr id="29699" name="Rectangle 3"/>
          <p:cNvSpPr>
            <a:spLocks noGrp="1"/>
          </p:cNvSpPr>
          <p:nvPr>
            <p:ph type="body" idx="4294967295"/>
          </p:nvPr>
        </p:nvSpPr>
        <p:spPr/>
        <p:txBody>
          <a:bodyPr/>
          <a:lstStyle/>
          <a:p>
            <a:pPr>
              <a:buFont typeface="Arial" charset="0"/>
              <a:buNone/>
            </a:pPr>
            <a:r>
              <a:rPr lang="en-US" smtClean="0">
                <a:latin typeface="Arial" charset="0"/>
                <a:cs typeface="Arial" charset="0"/>
              </a:rPr>
              <a:t>	Given any processor, it is capable of performing only a limited number of operations</a:t>
            </a:r>
          </a:p>
          <a:p>
            <a:pPr>
              <a:buFont typeface="Arial" charset="0"/>
              <a:buNone/>
            </a:pPr>
            <a:endParaRPr lang="en-US" smtClean="0">
              <a:latin typeface="Arial" charset="0"/>
              <a:cs typeface="Arial" charset="0"/>
            </a:endParaRPr>
          </a:p>
          <a:p>
            <a:pPr>
              <a:buFont typeface="Arial" charset="0"/>
              <a:buNone/>
            </a:pPr>
            <a:r>
              <a:rPr lang="en-US" smtClean="0">
                <a:latin typeface="Arial" charset="0"/>
                <a:cs typeface="Arial" charset="0"/>
              </a:rPr>
              <a:t>	These operations are called </a:t>
            </a:r>
            <a:r>
              <a:rPr lang="en-US" i="1" smtClean="0">
                <a:latin typeface="Arial" charset="0"/>
                <a:cs typeface="Arial" charset="0"/>
              </a:rPr>
              <a:t>instructions</a:t>
            </a:r>
          </a:p>
          <a:p>
            <a:pPr>
              <a:buFont typeface="Arial" charset="0"/>
              <a:buNone/>
            </a:pPr>
            <a:endParaRPr lang="en-US" smtClean="0">
              <a:latin typeface="Arial" charset="0"/>
              <a:cs typeface="Arial" charset="0"/>
            </a:endParaRPr>
          </a:p>
          <a:p>
            <a:pPr>
              <a:buFont typeface="Arial" charset="0"/>
              <a:buNone/>
            </a:pPr>
            <a:r>
              <a:rPr lang="en-US" smtClean="0">
                <a:latin typeface="Arial" charset="0"/>
                <a:cs typeface="Arial" charset="0"/>
              </a:rPr>
              <a:t>	The collection of instructions is called the </a:t>
            </a:r>
            <a:r>
              <a:rPr lang="en-US" i="1" smtClean="0">
                <a:latin typeface="Arial" charset="0"/>
                <a:cs typeface="Arial" charset="0"/>
              </a:rPr>
              <a:t>instruction set</a:t>
            </a:r>
          </a:p>
          <a:p>
            <a:pPr lvl="1"/>
            <a:r>
              <a:rPr lang="en-US" smtClean="0">
                <a:latin typeface="Arial" charset="0"/>
                <a:cs typeface="Arial" charset="0"/>
              </a:rPr>
              <a:t>The exact set of instructions differs between processors</a:t>
            </a:r>
          </a:p>
          <a:p>
            <a:pPr lvl="1"/>
            <a:r>
              <a:rPr lang="en-US" smtClean="0">
                <a:latin typeface="Arial" charset="0"/>
                <a:cs typeface="Arial" charset="0"/>
              </a:rPr>
              <a:t>MIPS, ARM, x86, 6800, 68k</a:t>
            </a:r>
          </a:p>
          <a:p>
            <a:pPr lvl="1"/>
            <a:r>
              <a:rPr lang="en-US" smtClean="0">
                <a:latin typeface="Arial" charset="0"/>
                <a:cs typeface="Arial" charset="0"/>
              </a:rPr>
              <a:t>You will see another in the ColdFire in ECE 222</a:t>
            </a:r>
          </a:p>
          <a:p>
            <a:pPr lvl="2"/>
            <a:r>
              <a:rPr lang="en-US" sz="1400" smtClean="0">
                <a:latin typeface="Arial" charset="0"/>
                <a:cs typeface="Arial" charset="0"/>
              </a:rPr>
              <a:t>Derived from the 68000, derived from the 6800</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p:cNvSpPr>
          <p:nvPr>
            <p:ph type="title" idx="4294967295"/>
          </p:nvPr>
        </p:nvSpPr>
        <p:spPr/>
        <p:txBody>
          <a:bodyPr/>
          <a:lstStyle/>
          <a:p>
            <a:r>
              <a:rPr lang="en-US" smtClean="0">
                <a:latin typeface="Arial" charset="0"/>
                <a:cs typeface="Arial" charset="0"/>
              </a:rPr>
              <a:t>Machine Instructions</a:t>
            </a:r>
          </a:p>
        </p:txBody>
      </p:sp>
      <p:sp>
        <p:nvSpPr>
          <p:cNvPr id="30723" name="Rectangle 3"/>
          <p:cNvSpPr>
            <a:spLocks noGrp="1"/>
          </p:cNvSpPr>
          <p:nvPr>
            <p:ph type="body" idx="4294967295"/>
          </p:nvPr>
        </p:nvSpPr>
        <p:spPr/>
        <p:txBody>
          <a:bodyPr/>
          <a:lstStyle/>
          <a:p>
            <a:pPr>
              <a:buFont typeface="Arial" charset="0"/>
              <a:buNone/>
            </a:pPr>
            <a:r>
              <a:rPr lang="en-US" smtClean="0">
                <a:latin typeface="Arial" charset="0"/>
                <a:cs typeface="Arial" charset="0"/>
              </a:rPr>
              <a:t>	Any instruction runs in a fixed amount of time (an integral number of CPU cycles)</a:t>
            </a:r>
          </a:p>
          <a:p>
            <a:pPr>
              <a:buFont typeface="Arial" charset="0"/>
              <a:buNone/>
            </a:pPr>
            <a:endParaRPr lang="en-US" smtClean="0">
              <a:latin typeface="Arial" charset="0"/>
              <a:cs typeface="Arial" charset="0"/>
            </a:endParaRPr>
          </a:p>
          <a:p>
            <a:pPr>
              <a:buFont typeface="Arial" charset="0"/>
              <a:buNone/>
            </a:pPr>
            <a:r>
              <a:rPr lang="en-US" smtClean="0">
                <a:latin typeface="Arial" charset="0"/>
                <a:cs typeface="Arial" charset="0"/>
              </a:rPr>
              <a:t>	An example on the Coldfire is:</a:t>
            </a:r>
          </a:p>
          <a:p>
            <a:pPr lvl="1" algn="ctr">
              <a:buFont typeface="Arial" charset="0"/>
              <a:buNone/>
            </a:pPr>
            <a:r>
              <a:rPr lang="en-US" b="1" smtClean="0">
                <a:latin typeface="Consolas" pitchFamily="49" charset="0"/>
                <a:cs typeface="Arial" charset="0"/>
              </a:rPr>
              <a:t>0x068</a:t>
            </a:r>
            <a:r>
              <a:rPr lang="en-US" b="1" smtClean="0">
                <a:solidFill>
                  <a:srgbClr val="FF0000"/>
                </a:solidFill>
                <a:latin typeface="Consolas" pitchFamily="49" charset="0"/>
                <a:cs typeface="Arial" charset="0"/>
              </a:rPr>
              <a:t>7</a:t>
            </a:r>
            <a:r>
              <a:rPr lang="en-US" b="1" smtClean="0">
                <a:solidFill>
                  <a:srgbClr val="3333CC"/>
                </a:solidFill>
                <a:latin typeface="Consolas" pitchFamily="49" charset="0"/>
                <a:cs typeface="Arial" charset="0"/>
              </a:rPr>
              <a:t>0000000F</a:t>
            </a:r>
          </a:p>
          <a:p>
            <a:pPr>
              <a:buFont typeface="Arial" charset="0"/>
              <a:buNone/>
            </a:pPr>
            <a:r>
              <a:rPr lang="en-US" smtClean="0">
                <a:latin typeface="Arial" charset="0"/>
                <a:cs typeface="Arial" charset="0"/>
              </a:rPr>
              <a:t>	which adds </a:t>
            </a:r>
            <a:r>
              <a:rPr lang="en-US" smtClean="0">
                <a:solidFill>
                  <a:srgbClr val="3333CC"/>
                </a:solidFill>
                <a:latin typeface="Arial" charset="0"/>
                <a:cs typeface="Arial" charset="0"/>
              </a:rPr>
              <a:t>15 </a:t>
            </a:r>
            <a:r>
              <a:rPr lang="en-US" smtClean="0">
                <a:latin typeface="Arial" charset="0"/>
                <a:cs typeface="Arial" charset="0"/>
              </a:rPr>
              <a:t>to the </a:t>
            </a:r>
            <a:r>
              <a:rPr lang="en-US" smtClean="0">
                <a:solidFill>
                  <a:srgbClr val="FF0000"/>
                </a:solidFill>
                <a:latin typeface="Arial" charset="0"/>
                <a:cs typeface="Arial" charset="0"/>
              </a:rPr>
              <a:t>7</a:t>
            </a:r>
            <a:r>
              <a:rPr lang="en-US" baseline="30000" smtClean="0">
                <a:latin typeface="Arial" charset="0"/>
                <a:cs typeface="Arial" charset="0"/>
              </a:rPr>
              <a:t>th</a:t>
            </a:r>
            <a:r>
              <a:rPr lang="en-US" smtClean="0">
                <a:latin typeface="Arial" charset="0"/>
                <a:cs typeface="Arial" charset="0"/>
              </a:rPr>
              <a:t> data register</a:t>
            </a:r>
          </a:p>
          <a:p>
            <a:pPr>
              <a:buFont typeface="Arial" charset="0"/>
              <a:buNone/>
            </a:pPr>
            <a:endParaRPr lang="en-US" smtClean="0">
              <a:latin typeface="Arial" charset="0"/>
              <a:cs typeface="Arial" charset="0"/>
            </a:endParaRPr>
          </a:p>
          <a:p>
            <a:pPr>
              <a:buFont typeface="Arial" charset="0"/>
              <a:buNone/>
            </a:pPr>
            <a:r>
              <a:rPr lang="en-US" smtClean="0">
                <a:latin typeface="Arial" charset="0"/>
                <a:cs typeface="Arial" charset="0"/>
              </a:rPr>
              <a:t>	As humans are not good at hex, this can be programmed in assembly language as</a:t>
            </a:r>
          </a:p>
          <a:p>
            <a:pPr algn="ctr">
              <a:buFont typeface="Arial" charset="0"/>
              <a:buNone/>
            </a:pPr>
            <a:r>
              <a:rPr lang="en-US" sz="1800" b="1" smtClean="0">
                <a:latin typeface="Consolas" pitchFamily="49" charset="0"/>
                <a:cs typeface="Arial" charset="0"/>
              </a:rPr>
              <a:t>ADDI.L </a:t>
            </a:r>
            <a:r>
              <a:rPr lang="en-US" sz="1800" b="1" smtClean="0">
                <a:solidFill>
                  <a:srgbClr val="3333CC"/>
                </a:solidFill>
                <a:latin typeface="Consolas" pitchFamily="49" charset="0"/>
                <a:cs typeface="Arial" charset="0"/>
              </a:rPr>
              <a:t>#$F</a:t>
            </a:r>
            <a:r>
              <a:rPr lang="en-US" sz="1800" b="1" smtClean="0">
                <a:latin typeface="Consolas" pitchFamily="49" charset="0"/>
                <a:cs typeface="Arial" charset="0"/>
              </a:rPr>
              <a:t>, D</a:t>
            </a:r>
            <a:r>
              <a:rPr lang="en-US" sz="1800" b="1" smtClean="0">
                <a:solidFill>
                  <a:srgbClr val="FF0000"/>
                </a:solidFill>
                <a:latin typeface="Consolas" pitchFamily="49" charset="0"/>
                <a:cs typeface="Arial" charset="0"/>
              </a:rPr>
              <a:t>7</a:t>
            </a:r>
            <a:endParaRPr lang="en-US" sz="1800" smtClean="0">
              <a:latin typeface="Consolas" pitchFamily="49" charset="0"/>
              <a:cs typeface="Arial" charset="0"/>
            </a:endParaRPr>
          </a:p>
          <a:p>
            <a:pPr lvl="1"/>
            <a:r>
              <a:rPr lang="en-US" smtClean="0">
                <a:latin typeface="Arial" charset="0"/>
                <a:cs typeface="Arial" charset="0"/>
              </a:rPr>
              <a:t>More in ECE 222</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p:cNvSpPr>
          <p:nvPr>
            <p:ph type="title" idx="4294967295"/>
          </p:nvPr>
        </p:nvSpPr>
        <p:spPr/>
        <p:txBody>
          <a:bodyPr/>
          <a:lstStyle/>
          <a:p>
            <a:r>
              <a:rPr lang="en-US" smtClean="0">
                <a:latin typeface="Arial" charset="0"/>
                <a:cs typeface="Arial" charset="0"/>
              </a:rPr>
              <a:t>Machine Instructions</a:t>
            </a:r>
          </a:p>
        </p:txBody>
      </p:sp>
      <p:sp>
        <p:nvSpPr>
          <p:cNvPr id="31747" name="Rectangle 3"/>
          <p:cNvSpPr>
            <a:spLocks noGrp="1"/>
          </p:cNvSpPr>
          <p:nvPr>
            <p:ph type="body" idx="4294967295"/>
          </p:nvPr>
        </p:nvSpPr>
        <p:spPr/>
        <p:txBody>
          <a:bodyPr/>
          <a:lstStyle/>
          <a:p>
            <a:pPr>
              <a:buFont typeface="Arial" charset="0"/>
              <a:buNone/>
            </a:pPr>
            <a:r>
              <a:rPr lang="en-US" smtClean="0">
                <a:latin typeface="Arial" charset="0"/>
                <a:cs typeface="Arial" charset="0"/>
              </a:rPr>
              <a:t>	Assembly language has an almost one-to-one translation to machine instructions</a:t>
            </a:r>
          </a:p>
          <a:p>
            <a:pPr lvl="1"/>
            <a:r>
              <a:rPr lang="en-US" smtClean="0">
                <a:latin typeface="Arial" charset="0"/>
                <a:cs typeface="Arial" charset="0"/>
              </a:rPr>
              <a:t>Assembly language is a low-level programming language</a:t>
            </a:r>
          </a:p>
          <a:p>
            <a:pPr>
              <a:buFont typeface="Arial" charset="0"/>
              <a:buNone/>
            </a:pPr>
            <a:endParaRPr lang="en-US" smtClean="0">
              <a:latin typeface="Arial" charset="0"/>
              <a:cs typeface="Arial" charset="0"/>
            </a:endParaRPr>
          </a:p>
          <a:p>
            <a:pPr>
              <a:buFont typeface="Arial" charset="0"/>
              <a:buNone/>
            </a:pPr>
            <a:r>
              <a:rPr lang="en-US" smtClean="0">
                <a:latin typeface="Arial" charset="0"/>
                <a:cs typeface="Arial" charset="0"/>
              </a:rPr>
              <a:t>	Other programming languages are higher-level:</a:t>
            </a:r>
          </a:p>
          <a:p>
            <a:pPr algn="ctr">
              <a:buFont typeface="Arial" charset="0"/>
              <a:buNone/>
            </a:pPr>
            <a:r>
              <a:rPr lang="en-US" smtClean="0">
                <a:latin typeface="Arial" charset="0"/>
                <a:cs typeface="Arial" charset="0"/>
              </a:rPr>
              <a:t>Fortran, Pascal, Matlab, Java, C++, and C#</a:t>
            </a:r>
          </a:p>
          <a:p>
            <a:pPr>
              <a:buFont typeface="Arial" charset="0"/>
              <a:buNone/>
            </a:pPr>
            <a:endParaRPr lang="en-US" smtClean="0">
              <a:latin typeface="Arial" charset="0"/>
              <a:cs typeface="Arial" charset="0"/>
            </a:endParaRPr>
          </a:p>
          <a:p>
            <a:pPr>
              <a:buFont typeface="Arial" charset="0"/>
              <a:buNone/>
            </a:pPr>
            <a:r>
              <a:rPr lang="en-US" smtClean="0">
                <a:latin typeface="Arial" charset="0"/>
                <a:cs typeface="Arial" charset="0"/>
              </a:rPr>
              <a:t>	The adjective “high” refers to the level of abstraction:</a:t>
            </a:r>
          </a:p>
          <a:p>
            <a:pPr lvl="1"/>
            <a:r>
              <a:rPr lang="en-US" smtClean="0">
                <a:latin typeface="Arial" charset="0"/>
                <a:cs typeface="Arial" charset="0"/>
              </a:rPr>
              <a:t>Java, C++, and C# have abstractions such as OO</a:t>
            </a:r>
          </a:p>
          <a:p>
            <a:pPr lvl="1"/>
            <a:r>
              <a:rPr lang="en-US" smtClean="0">
                <a:latin typeface="Arial" charset="0"/>
                <a:cs typeface="Arial" charset="0"/>
              </a:rPr>
              <a:t>Matlab and Fortran have operations which do not map to relatively small number of machine instructions:</a:t>
            </a:r>
          </a:p>
          <a:p>
            <a:pPr lvl="2">
              <a:buFont typeface="Arial" charset="0"/>
              <a:buNone/>
            </a:pPr>
            <a:r>
              <a:rPr lang="en-US" smtClean="0">
                <a:latin typeface="Consolas" pitchFamily="49" charset="0"/>
                <a:cs typeface="Arial" charset="0"/>
              </a:rPr>
              <a:t>	&gt;&gt; 1.27^2.9                   % 1.27**2.9 in Fortran</a:t>
            </a:r>
          </a:p>
          <a:p>
            <a:pPr lvl="2">
              <a:buFont typeface="Arial" charset="0"/>
              <a:buNone/>
            </a:pPr>
            <a:r>
              <a:rPr lang="en-US" smtClean="0">
                <a:latin typeface="Consolas" pitchFamily="49" charset="0"/>
                <a:cs typeface="Arial" charset="0"/>
              </a:rPr>
              <a:t>	      2.0000036616123606774</a:t>
            </a:r>
            <a:endParaRPr lang="en-US" sz="2400" smtClean="0">
              <a:latin typeface="Arial" charset="0"/>
              <a:cs typeface="Arial" charset="0"/>
            </a:endParaRPr>
          </a:p>
          <a:p>
            <a:endParaRPr lang="en-US" sz="2400" smtClean="0">
              <a:latin typeface="Arial" charset="0"/>
              <a:cs typeface="Arial"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p:cNvSpPr>
          <p:nvPr>
            <p:ph type="title" idx="4294967295"/>
          </p:nvPr>
        </p:nvSpPr>
        <p:spPr/>
        <p:txBody>
          <a:bodyPr/>
          <a:lstStyle/>
          <a:p>
            <a:r>
              <a:rPr lang="en-US" smtClean="0">
                <a:latin typeface="Arial" charset="0"/>
                <a:cs typeface="Arial" charset="0"/>
              </a:rPr>
              <a:t>Machine Instructions</a:t>
            </a:r>
          </a:p>
        </p:txBody>
      </p:sp>
      <p:sp>
        <p:nvSpPr>
          <p:cNvPr id="32771" name="Rectangle 3"/>
          <p:cNvSpPr>
            <a:spLocks noGrp="1"/>
          </p:cNvSpPr>
          <p:nvPr>
            <p:ph type="body" idx="4294967295"/>
          </p:nvPr>
        </p:nvSpPr>
        <p:spPr/>
        <p:txBody>
          <a:bodyPr/>
          <a:lstStyle/>
          <a:p>
            <a:pPr>
              <a:buFont typeface="Arial" charset="0"/>
              <a:buNone/>
            </a:pPr>
            <a:r>
              <a:rPr lang="en-US" smtClean="0">
                <a:latin typeface="Arial" charset="0"/>
                <a:cs typeface="Arial" charset="0"/>
              </a:rPr>
              <a:t>	The C programming language (C++ without objects and other abstractions) can be referred to as a mid-level programming language</a:t>
            </a:r>
          </a:p>
          <a:p>
            <a:pPr lvl="1"/>
            <a:r>
              <a:rPr lang="en-US" smtClean="0">
                <a:latin typeface="Arial" charset="0"/>
                <a:cs typeface="Arial" charset="0"/>
              </a:rPr>
              <a:t>There is abstraction, but the language is closely tied to the standard capabilities</a:t>
            </a:r>
          </a:p>
          <a:p>
            <a:pPr lvl="1"/>
            <a:r>
              <a:rPr lang="en-US" smtClean="0">
                <a:latin typeface="Arial" charset="0"/>
                <a:cs typeface="Arial" charset="0"/>
              </a:rPr>
              <a:t>There is a closer relationship between operators and machine instructions</a:t>
            </a:r>
          </a:p>
          <a:p>
            <a:pPr>
              <a:buFont typeface="Arial" charset="0"/>
              <a:buNone/>
            </a:pPr>
            <a:endParaRPr lang="en-US" smtClean="0">
              <a:latin typeface="Arial" charset="0"/>
              <a:cs typeface="Arial" charset="0"/>
            </a:endParaRPr>
          </a:p>
          <a:p>
            <a:pPr>
              <a:buFont typeface="Arial" charset="0"/>
              <a:buNone/>
            </a:pPr>
            <a:r>
              <a:rPr lang="en-US" smtClean="0">
                <a:latin typeface="Arial" charset="0"/>
                <a:cs typeface="Arial" charset="0"/>
              </a:rPr>
              <a:t>	Consider the operation </a:t>
            </a:r>
            <a:r>
              <a:rPr lang="en-US" b="1" smtClean="0">
                <a:solidFill>
                  <a:srgbClr val="FF0000"/>
                </a:solidFill>
                <a:latin typeface="Consolas" pitchFamily="49" charset="0"/>
                <a:cs typeface="Consolas" pitchFamily="49" charset="0"/>
              </a:rPr>
              <a:t>a</a:t>
            </a:r>
            <a:r>
              <a:rPr lang="en-US" b="1" smtClean="0">
                <a:latin typeface="Consolas" pitchFamily="49" charset="0"/>
                <a:cs typeface="Consolas" pitchFamily="49" charset="0"/>
              </a:rPr>
              <a:t> += </a:t>
            </a:r>
            <a:r>
              <a:rPr lang="en-US" b="1" smtClean="0">
                <a:solidFill>
                  <a:srgbClr val="3333CC"/>
                </a:solidFill>
                <a:latin typeface="Consolas" pitchFamily="49" charset="0"/>
                <a:cs typeface="Consolas" pitchFamily="49" charset="0"/>
              </a:rPr>
              <a:t>b</a:t>
            </a:r>
            <a:r>
              <a:rPr lang="en-US" b="1" smtClean="0">
                <a:latin typeface="Consolas" pitchFamily="49" charset="0"/>
                <a:cs typeface="Consolas" pitchFamily="49" charset="0"/>
              </a:rPr>
              <a:t>;</a:t>
            </a:r>
            <a:endParaRPr lang="en-US" sz="1800" b="1" smtClean="0">
              <a:latin typeface="Consolas" pitchFamily="49" charset="0"/>
              <a:cs typeface="Consolas" pitchFamily="49" charset="0"/>
            </a:endParaRPr>
          </a:p>
          <a:p>
            <a:pPr lvl="1"/>
            <a:r>
              <a:rPr lang="en-US" smtClean="0">
                <a:latin typeface="Arial" charset="0"/>
                <a:cs typeface="Arial" charset="0"/>
              </a:rPr>
              <a:t>Assume that the compiler has already has the value of the variable </a:t>
            </a:r>
            <a:r>
              <a:rPr lang="en-US" b="1" smtClean="0">
                <a:solidFill>
                  <a:srgbClr val="FF0000"/>
                </a:solidFill>
                <a:latin typeface="Consolas" pitchFamily="49" charset="0"/>
                <a:cs typeface="Consolas" pitchFamily="49" charset="0"/>
              </a:rPr>
              <a:t>a</a:t>
            </a:r>
            <a:r>
              <a:rPr lang="en-US" smtClean="0">
                <a:latin typeface="Arial" charset="0"/>
                <a:cs typeface="Arial" charset="0"/>
              </a:rPr>
              <a:t> in register </a:t>
            </a:r>
            <a:r>
              <a:rPr lang="en-US" b="1" smtClean="0">
                <a:latin typeface="Courier New" pitchFamily="49" charset="0"/>
                <a:cs typeface="Arial" charset="0"/>
              </a:rPr>
              <a:t>D1</a:t>
            </a:r>
            <a:r>
              <a:rPr lang="en-US" smtClean="0">
                <a:latin typeface="Arial" charset="0"/>
                <a:cs typeface="Arial" charset="0"/>
              </a:rPr>
              <a:t> and perhaps </a:t>
            </a:r>
            <a:r>
              <a:rPr lang="en-US" b="1" smtClean="0">
                <a:solidFill>
                  <a:srgbClr val="3333CC"/>
                </a:solidFill>
                <a:latin typeface="Consolas" pitchFamily="49" charset="0"/>
                <a:cs typeface="Consolas" pitchFamily="49" charset="0"/>
              </a:rPr>
              <a:t>b</a:t>
            </a:r>
            <a:r>
              <a:rPr lang="en-US" smtClean="0">
                <a:latin typeface="Arial" charset="0"/>
                <a:cs typeface="Arial" charset="0"/>
              </a:rPr>
              <a:t> is a variable stored at the location stored in address register </a:t>
            </a:r>
            <a:r>
              <a:rPr lang="en-US" b="1" smtClean="0">
                <a:solidFill>
                  <a:srgbClr val="3333CC"/>
                </a:solidFill>
                <a:latin typeface="Courier New" pitchFamily="49" charset="0"/>
                <a:cs typeface="Arial" charset="0"/>
              </a:rPr>
              <a:t>A1</a:t>
            </a:r>
            <a:r>
              <a:rPr lang="en-US" smtClean="0">
                <a:latin typeface="Arial" charset="0"/>
                <a:cs typeface="Arial" charset="0"/>
              </a:rPr>
              <a:t>, this is then converted to the single instruction</a:t>
            </a:r>
          </a:p>
          <a:p>
            <a:pPr lvl="1">
              <a:buFont typeface="Arial" charset="0"/>
              <a:buNone/>
            </a:pPr>
            <a:r>
              <a:rPr lang="en-US" b="1" smtClean="0">
                <a:latin typeface="Courier New" pitchFamily="49" charset="0"/>
                <a:cs typeface="Arial" charset="0"/>
              </a:rPr>
              <a:t>				   ADD (</a:t>
            </a:r>
            <a:r>
              <a:rPr lang="en-US" b="1" smtClean="0">
                <a:solidFill>
                  <a:srgbClr val="3333CC"/>
                </a:solidFill>
                <a:latin typeface="Courier New" pitchFamily="49" charset="0"/>
                <a:cs typeface="Arial" charset="0"/>
              </a:rPr>
              <a:t>A1</a:t>
            </a:r>
            <a:r>
              <a:rPr lang="en-US" b="1" smtClean="0">
                <a:latin typeface="Courier New" pitchFamily="49" charset="0"/>
                <a:cs typeface="Arial" charset="0"/>
              </a:rPr>
              <a:t>), D1</a:t>
            </a:r>
          </a:p>
          <a:p>
            <a:pPr lvl="1">
              <a:buFont typeface="Arial" charset="0"/>
              <a:buNone/>
            </a:pPr>
            <a:endParaRPr lang="en-US" smtClean="0">
              <a:latin typeface="Arial" charset="0"/>
              <a:cs typeface="Arial" charset="0"/>
            </a:endParaRPr>
          </a:p>
          <a:p>
            <a:endParaRPr lang="en-US" sz="2400" smtClean="0">
              <a:latin typeface="Arial" charset="0"/>
              <a:cs typeface="Arial"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p:cNvSpPr>
          <p:nvPr>
            <p:ph type="title" idx="4294967295"/>
          </p:nvPr>
        </p:nvSpPr>
        <p:spPr/>
        <p:txBody>
          <a:bodyPr/>
          <a:lstStyle/>
          <a:p>
            <a:r>
              <a:rPr lang="en-US" smtClean="0">
                <a:latin typeface="Arial" charset="0"/>
                <a:cs typeface="Arial" charset="0"/>
              </a:rPr>
              <a:t>Operators</a:t>
            </a:r>
          </a:p>
        </p:txBody>
      </p:sp>
      <p:sp>
        <p:nvSpPr>
          <p:cNvPr id="33795" name="Rectangle 3"/>
          <p:cNvSpPr>
            <a:spLocks noGrp="1"/>
          </p:cNvSpPr>
          <p:nvPr>
            <p:ph type="body" idx="4294967295"/>
          </p:nvPr>
        </p:nvSpPr>
        <p:spPr/>
        <p:txBody>
          <a:bodyPr/>
          <a:lstStyle/>
          <a:p>
            <a:pPr>
              <a:buFont typeface="Arial" charset="0"/>
              <a:buNone/>
            </a:pPr>
            <a:r>
              <a:rPr lang="en-US" sz="2400" smtClean="0">
                <a:latin typeface="Arial" charset="0"/>
                <a:cs typeface="Arial" charset="0"/>
              </a:rPr>
              <a:t>	</a:t>
            </a:r>
            <a:r>
              <a:rPr lang="en-US" smtClean="0">
                <a:latin typeface="Arial" charset="0"/>
                <a:cs typeface="Arial" charset="0"/>
              </a:rPr>
              <a:t>Because each machine instruction can be executed in a fixed number of cycles, we may assume each operation requires a fixed number of cycles</a:t>
            </a:r>
          </a:p>
          <a:p>
            <a:pPr lvl="1"/>
            <a:r>
              <a:rPr lang="en-US" smtClean="0">
                <a:latin typeface="Arial" charset="0"/>
                <a:cs typeface="Arial" charset="0"/>
              </a:rPr>
              <a:t>The time required for any operator is </a:t>
            </a:r>
            <a:r>
              <a:rPr lang="en-US" b="1" smtClean="0">
                <a:latin typeface="Symbol" pitchFamily="18" charset="2"/>
                <a:cs typeface="Arial" charset="0"/>
              </a:rPr>
              <a:t>Q</a:t>
            </a:r>
            <a:r>
              <a:rPr lang="en-US" smtClean="0">
                <a:latin typeface="Times New Roman" pitchFamily="18" charset="0"/>
                <a:cs typeface="Arial" charset="0"/>
              </a:rPr>
              <a:t>(1)</a:t>
            </a:r>
            <a:r>
              <a:rPr lang="en-US" smtClean="0">
                <a:latin typeface="Arial" charset="0"/>
                <a:cs typeface="Arial" charset="0"/>
              </a:rPr>
              <a:t>  including:</a:t>
            </a:r>
          </a:p>
          <a:p>
            <a:pPr lvl="2"/>
            <a:r>
              <a:rPr lang="en-US" smtClean="0">
                <a:latin typeface="Arial" charset="0"/>
                <a:cs typeface="Arial" charset="0"/>
              </a:rPr>
              <a:t>Retrieving/storing variables from memory</a:t>
            </a:r>
          </a:p>
          <a:p>
            <a:pPr lvl="2"/>
            <a:r>
              <a:rPr lang="en-US" smtClean="0">
                <a:latin typeface="Arial" charset="0"/>
                <a:cs typeface="Arial" charset="0"/>
              </a:rPr>
              <a:t>Variable assignment		</a:t>
            </a:r>
            <a:r>
              <a:rPr lang="en-US" sz="1400" smtClean="0">
                <a:latin typeface="Arial" charset="0"/>
                <a:cs typeface="Arial" charset="0"/>
              </a:rPr>
              <a:t>	 </a:t>
            </a:r>
            <a:r>
              <a:rPr lang="en-US" b="1" smtClean="0">
                <a:latin typeface="Courier New" pitchFamily="49" charset="0"/>
                <a:cs typeface="Arial" charset="0"/>
              </a:rPr>
              <a:t>=</a:t>
            </a:r>
            <a:endParaRPr lang="en-US" smtClean="0">
              <a:latin typeface="Arial" charset="0"/>
              <a:cs typeface="Arial" charset="0"/>
            </a:endParaRPr>
          </a:p>
          <a:p>
            <a:pPr lvl="2"/>
            <a:r>
              <a:rPr lang="en-US" smtClean="0">
                <a:latin typeface="Arial" charset="0"/>
                <a:cs typeface="Arial" charset="0"/>
              </a:rPr>
              <a:t>Integer operations			 </a:t>
            </a:r>
            <a:r>
              <a:rPr lang="en-US" b="1" smtClean="0">
                <a:latin typeface="Courier New" pitchFamily="49" charset="0"/>
                <a:cs typeface="Arial" charset="0"/>
              </a:rPr>
              <a:t>+ - * / % ++ --</a:t>
            </a:r>
          </a:p>
          <a:p>
            <a:pPr lvl="2"/>
            <a:r>
              <a:rPr lang="en-US" smtClean="0">
                <a:latin typeface="Arial" charset="0"/>
                <a:cs typeface="Arial" charset="0"/>
              </a:rPr>
              <a:t>Logical operations			 </a:t>
            </a:r>
            <a:r>
              <a:rPr lang="en-US" b="1" smtClean="0">
                <a:latin typeface="Courier New" pitchFamily="49" charset="0"/>
                <a:cs typeface="Arial" charset="0"/>
              </a:rPr>
              <a:t>&amp;&amp; || !</a:t>
            </a:r>
          </a:p>
          <a:p>
            <a:pPr lvl="2"/>
            <a:r>
              <a:rPr lang="en-US" smtClean="0">
                <a:latin typeface="Arial" charset="0"/>
                <a:cs typeface="Arial" charset="0"/>
              </a:rPr>
              <a:t>Bitwise operations			 </a:t>
            </a:r>
            <a:r>
              <a:rPr lang="en-US" b="1" smtClean="0">
                <a:latin typeface="Courier New" pitchFamily="49" charset="0"/>
                <a:cs typeface="Arial" charset="0"/>
              </a:rPr>
              <a:t>&amp; | ^ ~</a:t>
            </a:r>
          </a:p>
          <a:p>
            <a:pPr lvl="2"/>
            <a:r>
              <a:rPr lang="en-US" smtClean="0">
                <a:latin typeface="Arial" charset="0"/>
                <a:cs typeface="Arial" charset="0"/>
              </a:rPr>
              <a:t>Relational operations			 </a:t>
            </a:r>
            <a:r>
              <a:rPr lang="en-US" b="1" smtClean="0">
                <a:latin typeface="Courier New" pitchFamily="49" charset="0"/>
                <a:cs typeface="Arial" charset="0"/>
              </a:rPr>
              <a:t>== != &lt; &lt;= =&gt; &gt;</a:t>
            </a:r>
          </a:p>
          <a:p>
            <a:pPr lvl="2"/>
            <a:r>
              <a:rPr lang="en-US" smtClean="0">
                <a:latin typeface="Arial" charset="0"/>
                <a:cs typeface="Arial" charset="0"/>
              </a:rPr>
              <a:t>Memory allocation and deallocation		</a:t>
            </a:r>
            <a:r>
              <a:rPr lang="en-US" b="1" smtClean="0">
                <a:latin typeface="Courier New" pitchFamily="49" charset="0"/>
                <a:cs typeface="Arial" charset="0"/>
              </a:rPr>
              <a:t>new delete</a:t>
            </a:r>
          </a:p>
          <a:p>
            <a:pPr lvl="1"/>
            <a:endParaRPr lang="en-US" sz="2000" smtClean="0">
              <a:latin typeface="Arial" charset="0"/>
              <a:cs typeface="Arial" charset="0"/>
            </a:endParaRPr>
          </a:p>
          <a:p>
            <a:endParaRPr lang="en-US" sz="2400" smtClean="0">
              <a:latin typeface="Arial" charset="0"/>
              <a:cs typeface="Arial"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p:cNvSpPr>
          <p:nvPr>
            <p:ph type="title" idx="4294967295"/>
          </p:nvPr>
        </p:nvSpPr>
        <p:spPr/>
        <p:txBody>
          <a:bodyPr/>
          <a:lstStyle/>
          <a:p>
            <a:r>
              <a:rPr lang="en-US" smtClean="0">
                <a:latin typeface="Arial" charset="0"/>
                <a:cs typeface="Arial" charset="0"/>
              </a:rPr>
              <a:t>Operators</a:t>
            </a:r>
          </a:p>
        </p:txBody>
      </p:sp>
      <p:sp>
        <p:nvSpPr>
          <p:cNvPr id="34819" name="Rectangle 3"/>
          <p:cNvSpPr>
            <a:spLocks noGrp="1"/>
          </p:cNvSpPr>
          <p:nvPr>
            <p:ph type="body" idx="4294967295"/>
          </p:nvPr>
        </p:nvSpPr>
        <p:spPr/>
        <p:txBody>
          <a:bodyPr/>
          <a:lstStyle/>
          <a:p>
            <a:pPr>
              <a:buFont typeface="Arial" charset="0"/>
              <a:buNone/>
            </a:pPr>
            <a:r>
              <a:rPr lang="en-US" smtClean="0">
                <a:latin typeface="Arial" charset="0"/>
                <a:cs typeface="Arial" charset="0"/>
              </a:rPr>
              <a:t>	Of these, memory allocation and deallocation are the slowest by a significant factor</a:t>
            </a:r>
          </a:p>
          <a:p>
            <a:pPr lvl="1"/>
            <a:r>
              <a:rPr lang="en-US" smtClean="0">
                <a:latin typeface="Arial" charset="0"/>
                <a:cs typeface="Arial" charset="0"/>
              </a:rPr>
              <a:t>A quick test on </a:t>
            </a:r>
            <a:r>
              <a:rPr lang="en-US" smtClean="0">
                <a:latin typeface="Consolas" pitchFamily="49" charset="0"/>
                <a:cs typeface="Arial" charset="0"/>
              </a:rPr>
              <a:t>eceunix</a:t>
            </a:r>
            <a:r>
              <a:rPr lang="en-US" smtClean="0">
                <a:latin typeface="Arial" charset="0"/>
                <a:cs typeface="Arial" charset="0"/>
              </a:rPr>
              <a:t> shows a factor of over 100</a:t>
            </a:r>
          </a:p>
          <a:p>
            <a:pPr lvl="1"/>
            <a:r>
              <a:rPr lang="en-US" smtClean="0">
                <a:latin typeface="Arial" charset="0"/>
                <a:cs typeface="Arial" charset="0"/>
              </a:rPr>
              <a:t>They require communication with the operation system</a:t>
            </a:r>
          </a:p>
          <a:p>
            <a:pPr lvl="1"/>
            <a:r>
              <a:rPr lang="en-US" smtClean="0">
                <a:latin typeface="Arial" charset="0"/>
                <a:cs typeface="Arial" charset="0"/>
              </a:rPr>
              <a:t>This does not account for the time required to call the constructor and destructor</a:t>
            </a:r>
          </a:p>
          <a:p>
            <a:pPr>
              <a:buFont typeface="Arial" charset="0"/>
              <a:buNone/>
            </a:pPr>
            <a:endParaRPr lang="en-US" smtClean="0">
              <a:latin typeface="Arial" charset="0"/>
              <a:cs typeface="Arial" charset="0"/>
            </a:endParaRPr>
          </a:p>
          <a:p>
            <a:pPr>
              <a:buFont typeface="Arial" charset="0"/>
              <a:buNone/>
            </a:pPr>
            <a:r>
              <a:rPr lang="en-US" smtClean="0">
                <a:latin typeface="Arial" charset="0"/>
                <a:cs typeface="Arial" charset="0"/>
              </a:rPr>
              <a:t>	Note that after memory is allocated, the constructor is run</a:t>
            </a:r>
          </a:p>
          <a:p>
            <a:pPr lvl="1"/>
            <a:r>
              <a:rPr lang="en-US" smtClean="0">
                <a:latin typeface="Arial" charset="0"/>
                <a:cs typeface="Arial" charset="0"/>
              </a:rPr>
              <a:t>The constructor may not run in </a:t>
            </a:r>
            <a:r>
              <a:rPr lang="en-US" b="1" smtClean="0">
                <a:latin typeface="Symbol" pitchFamily="18" charset="2"/>
                <a:cs typeface="Arial" charset="0"/>
              </a:rPr>
              <a:t>Q</a:t>
            </a:r>
            <a:r>
              <a:rPr lang="en-US" smtClean="0">
                <a:latin typeface="Times New Roman" pitchFamily="18" charset="0"/>
                <a:cs typeface="Arial" charset="0"/>
              </a:rPr>
              <a:t>(1)</a:t>
            </a:r>
            <a:r>
              <a:rPr lang="en-US" smtClean="0">
                <a:latin typeface="Arial" charset="0"/>
                <a:cs typeface="Arial" charset="0"/>
              </a:rPr>
              <a:t> time</a:t>
            </a:r>
          </a:p>
          <a:p>
            <a:endParaRPr lang="en-US" smtClean="0">
              <a:latin typeface="Arial" charset="0"/>
              <a:cs typeface="Arial" charset="0"/>
            </a:endParaRPr>
          </a:p>
          <a:p>
            <a:endParaRPr lang="en-US" smtClean="0">
              <a:latin typeface="Arial" charset="0"/>
              <a:cs typeface="Arial"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p:cNvSpPr>
          <p:nvPr>
            <p:ph type="title" idx="4294967295"/>
          </p:nvPr>
        </p:nvSpPr>
        <p:spPr/>
        <p:txBody>
          <a:bodyPr/>
          <a:lstStyle/>
          <a:p>
            <a:r>
              <a:rPr lang="en-US" smtClean="0">
                <a:latin typeface="Arial" charset="0"/>
                <a:cs typeface="Arial" charset="0"/>
              </a:rPr>
              <a:t>Blocks of Operations</a:t>
            </a:r>
          </a:p>
        </p:txBody>
      </p:sp>
      <p:sp>
        <p:nvSpPr>
          <p:cNvPr id="35843" name="Rectangle 3"/>
          <p:cNvSpPr>
            <a:spLocks noGrp="1"/>
          </p:cNvSpPr>
          <p:nvPr>
            <p:ph type="body" idx="4294967295"/>
          </p:nvPr>
        </p:nvSpPr>
        <p:spPr>
          <a:xfrm>
            <a:off x="457200" y="1600200"/>
            <a:ext cx="8507413" cy="4525963"/>
          </a:xfrm>
        </p:spPr>
        <p:txBody>
          <a:bodyPr/>
          <a:lstStyle/>
          <a:p>
            <a:pPr>
              <a:buFont typeface="Arial" charset="0"/>
              <a:buNone/>
            </a:pPr>
            <a:r>
              <a:rPr lang="en-US" sz="2400" smtClean="0">
                <a:latin typeface="Arial" charset="0"/>
                <a:cs typeface="Arial" charset="0"/>
              </a:rPr>
              <a:t>	</a:t>
            </a:r>
            <a:r>
              <a:rPr lang="en-US" smtClean="0">
                <a:latin typeface="Arial" charset="0"/>
                <a:cs typeface="Arial" charset="0"/>
              </a:rPr>
              <a:t>Each operation runs in </a:t>
            </a:r>
            <a:r>
              <a:rPr lang="en-US" b="1" smtClean="0">
                <a:latin typeface="Symbol" pitchFamily="18" charset="2"/>
                <a:cs typeface="Arial" charset="0"/>
              </a:rPr>
              <a:t>Q</a:t>
            </a:r>
            <a:r>
              <a:rPr lang="en-US" smtClean="0">
                <a:latin typeface="Times New Roman" pitchFamily="18" charset="0"/>
                <a:cs typeface="Arial" charset="0"/>
              </a:rPr>
              <a:t>(1)</a:t>
            </a:r>
            <a:r>
              <a:rPr lang="en-US" smtClean="0">
                <a:latin typeface="Arial" charset="0"/>
                <a:cs typeface="Arial" charset="0"/>
              </a:rPr>
              <a:t> time and therefore any fixed number</a:t>
            </a:r>
            <a:br>
              <a:rPr lang="en-US" smtClean="0">
                <a:latin typeface="Arial" charset="0"/>
                <a:cs typeface="Arial" charset="0"/>
              </a:rPr>
            </a:br>
            <a:r>
              <a:rPr lang="en-US" smtClean="0">
                <a:latin typeface="Arial" charset="0"/>
                <a:cs typeface="Arial" charset="0"/>
              </a:rPr>
              <a:t>of operations also run in </a:t>
            </a:r>
            <a:r>
              <a:rPr lang="en-US" b="1" smtClean="0">
                <a:latin typeface="Symbol" pitchFamily="18" charset="2"/>
                <a:cs typeface="Arial" charset="0"/>
              </a:rPr>
              <a:t>Q</a:t>
            </a:r>
            <a:r>
              <a:rPr lang="en-US" smtClean="0">
                <a:latin typeface="Times New Roman" pitchFamily="18" charset="0"/>
                <a:cs typeface="Arial" charset="0"/>
              </a:rPr>
              <a:t>(1)</a:t>
            </a:r>
            <a:r>
              <a:rPr lang="en-US" smtClean="0">
                <a:latin typeface="Arial" charset="0"/>
                <a:cs typeface="Arial" charset="0"/>
              </a:rPr>
              <a:t> time, for example:</a:t>
            </a:r>
          </a:p>
          <a:p>
            <a:pPr lvl="2">
              <a:buFont typeface="Arial" charset="0"/>
              <a:buNone/>
            </a:pPr>
            <a:r>
              <a:rPr lang="en-US" smtClean="0">
                <a:latin typeface="Consolas" pitchFamily="49" charset="0"/>
                <a:cs typeface="Arial" charset="0"/>
              </a:rPr>
              <a:t>// Swap variables a and b</a:t>
            </a:r>
          </a:p>
          <a:p>
            <a:pPr lvl="2">
              <a:buFont typeface="Arial" charset="0"/>
              <a:buNone/>
            </a:pPr>
            <a:r>
              <a:rPr lang="en-US" smtClean="0">
                <a:latin typeface="Consolas" pitchFamily="49" charset="0"/>
                <a:cs typeface="Arial" charset="0"/>
              </a:rPr>
              <a:t>int tmp = a;</a:t>
            </a:r>
          </a:p>
          <a:p>
            <a:pPr lvl="2">
              <a:buFont typeface="Arial" charset="0"/>
              <a:buNone/>
            </a:pPr>
            <a:r>
              <a:rPr lang="en-US" smtClean="0">
                <a:latin typeface="Consolas" pitchFamily="49" charset="0"/>
                <a:cs typeface="Arial" charset="0"/>
              </a:rPr>
              <a:t>a = b;</a:t>
            </a:r>
          </a:p>
          <a:p>
            <a:pPr lvl="2">
              <a:buFont typeface="Arial" charset="0"/>
              <a:buNone/>
            </a:pPr>
            <a:r>
              <a:rPr lang="en-US" smtClean="0">
                <a:latin typeface="Consolas" pitchFamily="49" charset="0"/>
                <a:cs typeface="Arial" charset="0"/>
              </a:rPr>
              <a:t>b = tmp;</a:t>
            </a:r>
          </a:p>
          <a:p>
            <a:pPr lvl="2">
              <a:buFont typeface="Arial" charset="0"/>
              <a:buNone/>
            </a:pPr>
            <a:endParaRPr lang="en-US" b="1" smtClean="0">
              <a:latin typeface="Consolas" pitchFamily="49" charset="0"/>
              <a:cs typeface="Arial" charset="0"/>
            </a:endParaRPr>
          </a:p>
          <a:p>
            <a:pPr lvl="2">
              <a:buFont typeface="Arial" charset="0"/>
              <a:buNone/>
            </a:pPr>
            <a:r>
              <a:rPr lang="en-US" smtClean="0">
                <a:latin typeface="Consolas" pitchFamily="49" charset="0"/>
                <a:cs typeface="Arial" charset="0"/>
              </a:rPr>
              <a:t>// Update a sequence of values</a:t>
            </a:r>
          </a:p>
          <a:p>
            <a:pPr lvl="2">
              <a:buFont typeface="Arial" charset="0"/>
              <a:buNone/>
            </a:pPr>
            <a:r>
              <a:rPr lang="en-US" smtClean="0">
                <a:latin typeface="Consolas" pitchFamily="49" charset="0"/>
                <a:cs typeface="Arial" charset="0"/>
              </a:rPr>
              <a:t>// ece.uwaterloo.ca/~ece250/Algorithms/Skip_lists/src/Skip_list.h</a:t>
            </a:r>
          </a:p>
          <a:p>
            <a:pPr lvl="2">
              <a:buFont typeface="Arial" charset="0"/>
              <a:buNone/>
            </a:pPr>
            <a:r>
              <a:rPr lang="en-US" smtClean="0">
                <a:latin typeface="Consolas" pitchFamily="49" charset="0"/>
                <a:cs typeface="Arial" charset="0"/>
              </a:rPr>
              <a:t>++index;</a:t>
            </a:r>
          </a:p>
          <a:p>
            <a:pPr lvl="2">
              <a:buFont typeface="Arial" charset="0"/>
              <a:buNone/>
            </a:pPr>
            <a:r>
              <a:rPr lang="en-US" smtClean="0">
                <a:latin typeface="Consolas" pitchFamily="49" charset="0"/>
                <a:cs typeface="Arial" charset="0"/>
              </a:rPr>
              <a:t>prev_modulus = modulus;</a:t>
            </a:r>
          </a:p>
          <a:p>
            <a:pPr lvl="2">
              <a:buFont typeface="Arial" charset="0"/>
              <a:buNone/>
            </a:pPr>
            <a:r>
              <a:rPr lang="en-US" smtClean="0">
                <a:latin typeface="Consolas" pitchFamily="49" charset="0"/>
                <a:cs typeface="Arial" charset="0"/>
              </a:rPr>
              <a:t>modulus = next_modulus;</a:t>
            </a:r>
          </a:p>
          <a:p>
            <a:pPr lvl="2">
              <a:buFont typeface="Arial" charset="0"/>
              <a:buNone/>
            </a:pPr>
            <a:r>
              <a:rPr lang="en-US" smtClean="0">
                <a:latin typeface="Consolas" pitchFamily="49" charset="0"/>
                <a:cs typeface="Arial" charset="0"/>
              </a:rPr>
              <a:t>next_modulus = modulus_table[index];</a:t>
            </a:r>
            <a:r>
              <a:rPr lang="en-US" sz="1800" smtClean="0">
                <a:latin typeface="Consolas" pitchFamily="49" charset="0"/>
                <a:cs typeface="Arial" charset="0"/>
              </a:rPr>
              <a:t> </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p:cNvSpPr>
          <p:nvPr>
            <p:ph type="title" idx="4294967295"/>
          </p:nvPr>
        </p:nvSpPr>
        <p:spPr/>
        <p:txBody>
          <a:bodyPr/>
          <a:lstStyle/>
          <a:p>
            <a:r>
              <a:rPr lang="en-US" smtClean="0">
                <a:latin typeface="Arial" charset="0"/>
                <a:cs typeface="Arial" charset="0"/>
              </a:rPr>
              <a:t>Blocks of Operations</a:t>
            </a:r>
          </a:p>
        </p:txBody>
      </p:sp>
      <p:sp>
        <p:nvSpPr>
          <p:cNvPr id="36867" name="Rectangle 3"/>
          <p:cNvSpPr>
            <a:spLocks noGrp="1"/>
          </p:cNvSpPr>
          <p:nvPr>
            <p:ph type="body" idx="4294967295"/>
          </p:nvPr>
        </p:nvSpPr>
        <p:spPr/>
        <p:txBody>
          <a:bodyPr/>
          <a:lstStyle/>
          <a:p>
            <a:pPr>
              <a:buFont typeface="Arial" charset="0"/>
              <a:buNone/>
            </a:pPr>
            <a:r>
              <a:rPr lang="en-US" smtClean="0">
                <a:latin typeface="Arial" charset="0"/>
                <a:cs typeface="Arial" charset="0"/>
              </a:rPr>
              <a:t>	Seldom will you find large blocks of operations without any additional control statements</a:t>
            </a:r>
          </a:p>
          <a:p>
            <a:pPr>
              <a:buFont typeface="Arial" charset="0"/>
              <a:buNone/>
            </a:pPr>
            <a:endParaRPr lang="en-US" smtClean="0">
              <a:latin typeface="Arial" charset="0"/>
              <a:cs typeface="Arial" charset="0"/>
            </a:endParaRPr>
          </a:p>
          <a:p>
            <a:pPr>
              <a:buFont typeface="Arial" charset="0"/>
              <a:buNone/>
            </a:pPr>
            <a:r>
              <a:rPr lang="en-US" smtClean="0">
                <a:latin typeface="Arial" charset="0"/>
                <a:cs typeface="Arial" charset="0"/>
              </a:rPr>
              <a:t>	This example rearranges an AVL tree structure</a:t>
            </a:r>
          </a:p>
          <a:p>
            <a:pPr lvl="1">
              <a:buFont typeface="Arial" charset="0"/>
              <a:buNone/>
            </a:pPr>
            <a:r>
              <a:rPr lang="en-US" sz="1600" smtClean="0">
                <a:latin typeface="Consolas" pitchFamily="49" charset="0"/>
                <a:cs typeface="Arial" charset="0"/>
              </a:rPr>
              <a:t> Tree_node *lrl = left-&gt;right-&gt;left;</a:t>
            </a:r>
          </a:p>
          <a:p>
            <a:pPr>
              <a:buFont typeface="Arial" charset="0"/>
              <a:buNone/>
            </a:pPr>
            <a:r>
              <a:rPr lang="en-US" sz="1600" smtClean="0">
                <a:latin typeface="Consolas" pitchFamily="49" charset="0"/>
                <a:cs typeface="Arial" charset="0"/>
              </a:rPr>
              <a:t>	  Tree_node *lrr = left-&gt;right-&gt;right;</a:t>
            </a:r>
          </a:p>
          <a:p>
            <a:pPr>
              <a:buFont typeface="Arial" charset="0"/>
              <a:buNone/>
            </a:pPr>
            <a:r>
              <a:rPr lang="en-US" sz="1600" smtClean="0">
                <a:latin typeface="Consolas" pitchFamily="49" charset="0"/>
                <a:cs typeface="Arial" charset="0"/>
              </a:rPr>
              <a:t>	  parent = left-&gt;right;</a:t>
            </a:r>
          </a:p>
          <a:p>
            <a:pPr>
              <a:buFont typeface="Arial" charset="0"/>
              <a:buNone/>
            </a:pPr>
            <a:r>
              <a:rPr lang="en-US" sz="1600" smtClean="0">
                <a:latin typeface="Consolas" pitchFamily="49" charset="0"/>
                <a:cs typeface="Arial" charset="0"/>
              </a:rPr>
              <a:t>	  parent-&gt;left  = left;</a:t>
            </a:r>
          </a:p>
          <a:p>
            <a:pPr>
              <a:buFont typeface="Arial" charset="0"/>
              <a:buNone/>
            </a:pPr>
            <a:r>
              <a:rPr lang="en-US" sz="1600" smtClean="0">
                <a:latin typeface="Consolas" pitchFamily="49" charset="0"/>
                <a:cs typeface="Arial" charset="0"/>
              </a:rPr>
              <a:t> 	  parent-&gt;right = this;</a:t>
            </a:r>
          </a:p>
          <a:p>
            <a:pPr>
              <a:buFont typeface="Arial" charset="0"/>
              <a:buNone/>
            </a:pPr>
            <a:r>
              <a:rPr lang="en-US" sz="1600" smtClean="0">
                <a:latin typeface="Consolas" pitchFamily="49" charset="0"/>
                <a:cs typeface="Arial" charset="0"/>
              </a:rPr>
              <a:t> 	  left-&gt;right = lrl;</a:t>
            </a:r>
          </a:p>
          <a:p>
            <a:pPr>
              <a:buFont typeface="Arial" charset="0"/>
              <a:buNone/>
            </a:pPr>
            <a:r>
              <a:rPr lang="en-US" sz="1600" smtClean="0">
                <a:latin typeface="Consolas" pitchFamily="49" charset="0"/>
                <a:cs typeface="Arial" charset="0"/>
              </a:rPr>
              <a:t>	  left = lrr;</a:t>
            </a:r>
          </a:p>
          <a:p>
            <a:endParaRPr lang="en-US" smtClean="0">
              <a:latin typeface="Arial" charset="0"/>
              <a:cs typeface="Arial" charset="0"/>
            </a:endParaRPr>
          </a:p>
          <a:p>
            <a:pPr>
              <a:buFont typeface="Arial" charset="0"/>
              <a:buNone/>
            </a:pPr>
            <a:r>
              <a:rPr lang="en-US" smtClean="0">
                <a:latin typeface="Arial" charset="0"/>
                <a:cs typeface="Arial" charset="0"/>
              </a:rPr>
              <a:t>	Run time:  </a:t>
            </a:r>
            <a:r>
              <a:rPr lang="en-US" b="1" smtClean="0">
                <a:latin typeface="Symbol" pitchFamily="18" charset="2"/>
                <a:cs typeface="Arial" charset="0"/>
              </a:rPr>
              <a:t>Q</a:t>
            </a:r>
            <a:r>
              <a:rPr lang="en-US" smtClean="0">
                <a:latin typeface="Times New Roman" pitchFamily="18" charset="0"/>
                <a:cs typeface="Arial" charset="0"/>
              </a:rPr>
              <a:t>(1)</a:t>
            </a:r>
            <a:endParaRPr lang="en-US" b="1" smtClean="0">
              <a:latin typeface="Consolas" pitchFamily="49" charset="0"/>
              <a:cs typeface="Arial" charset="0"/>
            </a:endParaRPr>
          </a:p>
        </p:txBody>
      </p:sp>
      <p:pic>
        <p:nvPicPr>
          <p:cNvPr id="36868" name="Picture 5" descr="x4"/>
          <p:cNvPicPr>
            <a:picLocks noChangeAspect="1" noChangeArrowheads="1"/>
          </p:cNvPicPr>
          <p:nvPr/>
        </p:nvPicPr>
        <p:blipFill>
          <a:blip r:embed="rId3" cstate="print"/>
          <a:srcRect/>
          <a:stretch>
            <a:fillRect/>
          </a:stretch>
        </p:blipFill>
        <p:spPr bwMode="auto">
          <a:xfrm>
            <a:off x="4572000" y="3860800"/>
            <a:ext cx="3967163" cy="2427288"/>
          </a:xfrm>
          <a:prstGeom prst="rect">
            <a:avLst/>
          </a:prstGeom>
          <a:noFill/>
          <a:ln w="9525">
            <a:noFill/>
            <a:miter lim="800000"/>
            <a:headEnd/>
            <a:tailEnd/>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p:cNvSpPr>
          <p:nvPr>
            <p:ph type="title" idx="4294967295"/>
          </p:nvPr>
        </p:nvSpPr>
        <p:spPr/>
        <p:txBody>
          <a:bodyPr/>
          <a:lstStyle/>
          <a:p>
            <a:r>
              <a:rPr lang="en-US" smtClean="0">
                <a:latin typeface="Arial" charset="0"/>
                <a:cs typeface="Arial" charset="0"/>
              </a:rPr>
              <a:t>Blocks in Sequence</a:t>
            </a:r>
          </a:p>
        </p:txBody>
      </p:sp>
      <p:sp>
        <p:nvSpPr>
          <p:cNvPr id="37891" name="Rectangle 3"/>
          <p:cNvSpPr>
            <a:spLocks noGrp="1"/>
          </p:cNvSpPr>
          <p:nvPr>
            <p:ph type="body" idx="4294967295"/>
          </p:nvPr>
        </p:nvSpPr>
        <p:spPr/>
        <p:txBody>
          <a:bodyPr/>
          <a:lstStyle/>
          <a:p>
            <a:pPr>
              <a:buFont typeface="Arial" charset="0"/>
              <a:buNone/>
            </a:pPr>
            <a:r>
              <a:rPr lang="en-US" dirty="0" smtClean="0">
                <a:latin typeface="Arial" charset="0"/>
                <a:cs typeface="Arial" charset="0"/>
              </a:rPr>
              <a:t>	Suppose you have now analyzed a number of blocks of code run in sequence</a:t>
            </a:r>
          </a:p>
          <a:p>
            <a:pPr lvl="2">
              <a:buFont typeface="Arial" charset="0"/>
              <a:buNone/>
            </a:pPr>
            <a:endParaRPr lang="en-US" sz="1400" dirty="0" smtClean="0">
              <a:latin typeface="Consolas" pitchFamily="49" charset="0"/>
              <a:cs typeface="Arial" charset="0"/>
            </a:endParaRPr>
          </a:p>
          <a:p>
            <a:pPr lvl="2">
              <a:buFont typeface="Arial" charset="0"/>
              <a:buNone/>
            </a:pPr>
            <a:r>
              <a:rPr lang="en-US" sz="1400" dirty="0" smtClean="0">
                <a:latin typeface="Consolas" pitchFamily="49" charset="0"/>
                <a:cs typeface="Arial" charset="0"/>
              </a:rPr>
              <a:t>template &lt;typename T&gt;</a:t>
            </a:r>
          </a:p>
          <a:p>
            <a:pPr lvl="2">
              <a:buFont typeface="Arial" charset="0"/>
              <a:buNone/>
            </a:pPr>
            <a:r>
              <a:rPr lang="en-US" sz="1400" dirty="0" smtClean="0">
                <a:latin typeface="Consolas" pitchFamily="49" charset="0"/>
                <a:cs typeface="Arial" charset="0"/>
              </a:rPr>
              <a:t>void </a:t>
            </a:r>
            <a:r>
              <a:rPr lang="en-US" sz="1400" dirty="0" err="1" smtClean="0">
                <a:latin typeface="Consolas" pitchFamily="49" charset="0"/>
                <a:cs typeface="Arial" charset="0"/>
              </a:rPr>
              <a:t>update_capacity</a:t>
            </a:r>
            <a:r>
              <a:rPr lang="en-US" sz="1400" dirty="0" smtClean="0">
                <a:latin typeface="Consolas" pitchFamily="49" charset="0"/>
                <a:cs typeface="Arial" charset="0"/>
              </a:rPr>
              <a:t>( </a:t>
            </a:r>
            <a:r>
              <a:rPr lang="en-US" sz="1400" dirty="0" err="1" smtClean="0">
                <a:latin typeface="Consolas" pitchFamily="49" charset="0"/>
                <a:cs typeface="Arial" charset="0"/>
              </a:rPr>
              <a:t>int</a:t>
            </a:r>
            <a:r>
              <a:rPr lang="en-US" sz="1400" dirty="0" smtClean="0">
                <a:latin typeface="Consolas" pitchFamily="49" charset="0"/>
                <a:cs typeface="Arial" charset="0"/>
              </a:rPr>
              <a:t> delta ) {</a:t>
            </a:r>
          </a:p>
          <a:p>
            <a:pPr lvl="2">
              <a:buFont typeface="Arial" charset="0"/>
              <a:buNone/>
            </a:pPr>
            <a:r>
              <a:rPr lang="en-US" sz="1400" dirty="0" smtClean="0">
                <a:latin typeface="Consolas" pitchFamily="49" charset="0"/>
                <a:cs typeface="Arial" charset="0"/>
              </a:rPr>
              <a:t>	</a:t>
            </a:r>
            <a:r>
              <a:rPr lang="en-US" sz="1400" dirty="0" smtClean="0">
                <a:solidFill>
                  <a:srgbClr val="FF0000"/>
                </a:solidFill>
                <a:latin typeface="Consolas" pitchFamily="49" charset="0"/>
                <a:cs typeface="Arial" charset="0"/>
              </a:rPr>
              <a:t>T *</a:t>
            </a:r>
            <a:r>
              <a:rPr lang="en-US" sz="1400" dirty="0" err="1" smtClean="0">
                <a:solidFill>
                  <a:srgbClr val="FF0000"/>
                </a:solidFill>
                <a:latin typeface="Consolas" pitchFamily="49" charset="0"/>
                <a:cs typeface="Arial" charset="0"/>
              </a:rPr>
              <a:t>array_old</a:t>
            </a:r>
            <a:r>
              <a:rPr lang="en-US" sz="1400" dirty="0" smtClean="0">
                <a:solidFill>
                  <a:srgbClr val="FF0000"/>
                </a:solidFill>
                <a:latin typeface="Consolas" pitchFamily="49" charset="0"/>
                <a:cs typeface="Arial" charset="0"/>
              </a:rPr>
              <a:t> = array;</a:t>
            </a:r>
          </a:p>
          <a:p>
            <a:pPr lvl="2">
              <a:buFont typeface="Arial" charset="0"/>
              <a:buNone/>
            </a:pPr>
            <a:r>
              <a:rPr lang="en-US" sz="1400" dirty="0" smtClean="0">
                <a:solidFill>
                  <a:srgbClr val="FF0000"/>
                </a:solidFill>
                <a:latin typeface="Consolas" pitchFamily="49" charset="0"/>
                <a:cs typeface="Arial" charset="0"/>
              </a:rPr>
              <a:t>	</a:t>
            </a:r>
            <a:r>
              <a:rPr lang="en-US" sz="1400" dirty="0" err="1" smtClean="0">
                <a:solidFill>
                  <a:srgbClr val="FF0000"/>
                </a:solidFill>
                <a:latin typeface="Consolas" pitchFamily="49" charset="0"/>
                <a:cs typeface="Arial" charset="0"/>
              </a:rPr>
              <a:t>int</a:t>
            </a:r>
            <a:r>
              <a:rPr lang="en-US" sz="1400" dirty="0" smtClean="0">
                <a:solidFill>
                  <a:srgbClr val="FF0000"/>
                </a:solidFill>
                <a:latin typeface="Consolas" pitchFamily="49" charset="0"/>
                <a:cs typeface="Arial" charset="0"/>
              </a:rPr>
              <a:t> </a:t>
            </a:r>
            <a:r>
              <a:rPr lang="en-US" sz="1400" dirty="0" err="1" smtClean="0">
                <a:solidFill>
                  <a:srgbClr val="FF0000"/>
                </a:solidFill>
                <a:latin typeface="Consolas" pitchFamily="49" charset="0"/>
                <a:cs typeface="Arial" charset="0"/>
              </a:rPr>
              <a:t>capacity_old</a:t>
            </a:r>
            <a:r>
              <a:rPr lang="en-US" sz="1400" dirty="0" smtClean="0">
                <a:solidFill>
                  <a:srgbClr val="FF0000"/>
                </a:solidFill>
                <a:latin typeface="Consolas" pitchFamily="49" charset="0"/>
                <a:cs typeface="Arial" charset="0"/>
              </a:rPr>
              <a:t> = </a:t>
            </a:r>
            <a:r>
              <a:rPr lang="en-US" sz="1400" dirty="0" err="1" smtClean="0">
                <a:solidFill>
                  <a:srgbClr val="FF0000"/>
                </a:solidFill>
                <a:latin typeface="Consolas" pitchFamily="49" charset="0"/>
                <a:cs typeface="Arial" charset="0"/>
              </a:rPr>
              <a:t>array_capacity</a:t>
            </a:r>
            <a:r>
              <a:rPr lang="en-US" sz="1400" dirty="0" smtClean="0">
                <a:solidFill>
                  <a:srgbClr val="FF0000"/>
                </a:solidFill>
                <a:latin typeface="Consolas" pitchFamily="49" charset="0"/>
                <a:cs typeface="Arial" charset="0"/>
              </a:rPr>
              <a:t>;</a:t>
            </a:r>
            <a:br>
              <a:rPr lang="en-US" sz="1400" dirty="0" smtClean="0">
                <a:solidFill>
                  <a:srgbClr val="FF0000"/>
                </a:solidFill>
                <a:latin typeface="Consolas" pitchFamily="49" charset="0"/>
                <a:cs typeface="Arial" charset="0"/>
              </a:rPr>
            </a:br>
            <a:r>
              <a:rPr lang="en-US" sz="1400" dirty="0" err="1" smtClean="0">
                <a:solidFill>
                  <a:srgbClr val="FF0000"/>
                </a:solidFill>
                <a:latin typeface="Consolas" pitchFamily="49" charset="0"/>
                <a:cs typeface="Arial" charset="0"/>
              </a:rPr>
              <a:t>array_capacity</a:t>
            </a:r>
            <a:r>
              <a:rPr lang="en-US" sz="1400" dirty="0" smtClean="0">
                <a:solidFill>
                  <a:srgbClr val="FF0000"/>
                </a:solidFill>
                <a:latin typeface="Consolas" pitchFamily="49" charset="0"/>
                <a:cs typeface="Arial" charset="0"/>
              </a:rPr>
              <a:t> += delta;</a:t>
            </a:r>
          </a:p>
          <a:p>
            <a:pPr lvl="2">
              <a:buFont typeface="Arial" charset="0"/>
              <a:buNone/>
            </a:pPr>
            <a:r>
              <a:rPr lang="en-US" sz="1400" dirty="0" smtClean="0">
                <a:solidFill>
                  <a:srgbClr val="FF0000"/>
                </a:solidFill>
                <a:latin typeface="Consolas" pitchFamily="49" charset="0"/>
                <a:cs typeface="Arial" charset="0"/>
              </a:rPr>
              <a:t>	array = new T[</a:t>
            </a:r>
            <a:r>
              <a:rPr lang="en-US" sz="1400" dirty="0" err="1" smtClean="0">
                <a:solidFill>
                  <a:srgbClr val="FF0000"/>
                </a:solidFill>
                <a:latin typeface="Consolas" pitchFamily="49" charset="0"/>
                <a:cs typeface="Arial" charset="0"/>
              </a:rPr>
              <a:t>array_capacity</a:t>
            </a:r>
            <a:r>
              <a:rPr lang="en-US" sz="1400" dirty="0" smtClean="0">
                <a:solidFill>
                  <a:srgbClr val="FF0000"/>
                </a:solidFill>
                <a:latin typeface="Consolas" pitchFamily="49" charset="0"/>
                <a:cs typeface="Arial" charset="0"/>
              </a:rPr>
              <a:t>];</a:t>
            </a:r>
          </a:p>
          <a:p>
            <a:pPr lvl="2">
              <a:buFont typeface="Arial" charset="0"/>
              <a:buNone/>
            </a:pPr>
            <a:endParaRPr lang="en-US" sz="1400" dirty="0" smtClean="0">
              <a:latin typeface="Consolas" pitchFamily="49" charset="0"/>
              <a:cs typeface="Arial" charset="0"/>
            </a:endParaRPr>
          </a:p>
          <a:p>
            <a:pPr lvl="2">
              <a:buFont typeface="Arial" charset="0"/>
              <a:buNone/>
            </a:pPr>
            <a:r>
              <a:rPr lang="en-US" sz="1400" dirty="0" smtClean="0">
                <a:latin typeface="Consolas" pitchFamily="49" charset="0"/>
                <a:cs typeface="Arial" charset="0"/>
              </a:rPr>
              <a:t>	</a:t>
            </a:r>
            <a:r>
              <a:rPr lang="en-US" sz="1400" dirty="0" smtClean="0">
                <a:solidFill>
                  <a:srgbClr val="3333CC"/>
                </a:solidFill>
                <a:latin typeface="Consolas" pitchFamily="49" charset="0"/>
                <a:cs typeface="Arial" charset="0"/>
              </a:rPr>
              <a:t>for ( </a:t>
            </a:r>
            <a:r>
              <a:rPr lang="en-US" sz="1400" dirty="0" err="1" smtClean="0">
                <a:solidFill>
                  <a:srgbClr val="3333CC"/>
                </a:solidFill>
                <a:latin typeface="Consolas" pitchFamily="49" charset="0"/>
                <a:cs typeface="Arial" charset="0"/>
              </a:rPr>
              <a:t>int</a:t>
            </a:r>
            <a:r>
              <a:rPr lang="en-US" sz="1400" dirty="0" smtClean="0">
                <a:solidFill>
                  <a:srgbClr val="3333CC"/>
                </a:solidFill>
                <a:latin typeface="Consolas" pitchFamily="49" charset="0"/>
                <a:cs typeface="Arial" charset="0"/>
              </a:rPr>
              <a:t> </a:t>
            </a:r>
            <a:r>
              <a:rPr lang="en-US" sz="1400" dirty="0" err="1" smtClean="0">
                <a:solidFill>
                  <a:srgbClr val="3333CC"/>
                </a:solidFill>
                <a:latin typeface="Consolas" pitchFamily="49" charset="0"/>
                <a:cs typeface="Arial" charset="0"/>
              </a:rPr>
              <a:t>i</a:t>
            </a:r>
            <a:r>
              <a:rPr lang="en-US" sz="1400" dirty="0" smtClean="0">
                <a:solidFill>
                  <a:srgbClr val="3333CC"/>
                </a:solidFill>
                <a:latin typeface="Consolas" pitchFamily="49" charset="0"/>
                <a:cs typeface="Arial" charset="0"/>
              </a:rPr>
              <a:t> = 0; </a:t>
            </a:r>
            <a:r>
              <a:rPr lang="en-US" sz="1400" dirty="0" err="1" smtClean="0">
                <a:solidFill>
                  <a:srgbClr val="3333CC"/>
                </a:solidFill>
                <a:latin typeface="Consolas" pitchFamily="49" charset="0"/>
                <a:cs typeface="Arial" charset="0"/>
              </a:rPr>
              <a:t>i</a:t>
            </a:r>
            <a:r>
              <a:rPr lang="en-US" sz="1400" dirty="0" smtClean="0">
                <a:solidFill>
                  <a:srgbClr val="3333CC"/>
                </a:solidFill>
                <a:latin typeface="Consolas" pitchFamily="49" charset="0"/>
                <a:cs typeface="Arial" charset="0"/>
              </a:rPr>
              <a:t> &lt; </a:t>
            </a:r>
            <a:r>
              <a:rPr lang="en-US" sz="1400" dirty="0" err="1" smtClean="0">
                <a:solidFill>
                  <a:srgbClr val="3333CC"/>
                </a:solidFill>
                <a:latin typeface="Consolas" pitchFamily="49" charset="0"/>
                <a:cs typeface="Arial" charset="0"/>
              </a:rPr>
              <a:t>capacity_old</a:t>
            </a:r>
            <a:r>
              <a:rPr lang="en-US" sz="1400" dirty="0" smtClean="0">
                <a:solidFill>
                  <a:srgbClr val="3333CC"/>
                </a:solidFill>
                <a:latin typeface="Consolas" pitchFamily="49" charset="0"/>
                <a:cs typeface="Arial" charset="0"/>
              </a:rPr>
              <a:t>; ++</a:t>
            </a:r>
            <a:r>
              <a:rPr lang="en-US" sz="1400" dirty="0" err="1" smtClean="0">
                <a:solidFill>
                  <a:srgbClr val="3333CC"/>
                </a:solidFill>
                <a:latin typeface="Consolas" pitchFamily="49" charset="0"/>
                <a:cs typeface="Arial" charset="0"/>
              </a:rPr>
              <a:t>i</a:t>
            </a:r>
            <a:r>
              <a:rPr lang="en-US" sz="1400" dirty="0" smtClean="0">
                <a:solidFill>
                  <a:srgbClr val="3333CC"/>
                </a:solidFill>
                <a:latin typeface="Consolas" pitchFamily="49" charset="0"/>
                <a:cs typeface="Arial" charset="0"/>
              </a:rPr>
              <a:t> ) {</a:t>
            </a:r>
          </a:p>
          <a:p>
            <a:pPr lvl="2">
              <a:buFont typeface="Arial" charset="0"/>
              <a:buNone/>
            </a:pPr>
            <a:r>
              <a:rPr lang="en-US" sz="1400" dirty="0" smtClean="0">
                <a:solidFill>
                  <a:srgbClr val="3333CC"/>
                </a:solidFill>
                <a:latin typeface="Consolas" pitchFamily="49" charset="0"/>
                <a:cs typeface="Arial" charset="0"/>
              </a:rPr>
              <a:t>		array[</a:t>
            </a:r>
            <a:r>
              <a:rPr lang="en-US" sz="1400" dirty="0" err="1" smtClean="0">
                <a:solidFill>
                  <a:srgbClr val="3333CC"/>
                </a:solidFill>
                <a:latin typeface="Consolas" pitchFamily="49" charset="0"/>
                <a:cs typeface="Arial" charset="0"/>
              </a:rPr>
              <a:t>i</a:t>
            </a:r>
            <a:r>
              <a:rPr lang="en-US" sz="1400" dirty="0" smtClean="0">
                <a:solidFill>
                  <a:srgbClr val="3333CC"/>
                </a:solidFill>
                <a:latin typeface="Consolas" pitchFamily="49" charset="0"/>
                <a:cs typeface="Arial" charset="0"/>
              </a:rPr>
              <a:t>] = </a:t>
            </a:r>
            <a:r>
              <a:rPr lang="en-US" sz="1400" dirty="0" err="1" smtClean="0">
                <a:solidFill>
                  <a:srgbClr val="3333CC"/>
                </a:solidFill>
                <a:latin typeface="Consolas" pitchFamily="49" charset="0"/>
                <a:cs typeface="Arial" charset="0"/>
              </a:rPr>
              <a:t>array_old</a:t>
            </a:r>
            <a:r>
              <a:rPr lang="en-US" sz="1400" dirty="0" smtClean="0">
                <a:solidFill>
                  <a:srgbClr val="3333CC"/>
                </a:solidFill>
                <a:latin typeface="Consolas" pitchFamily="49" charset="0"/>
                <a:cs typeface="Arial" charset="0"/>
              </a:rPr>
              <a:t>[</a:t>
            </a:r>
            <a:r>
              <a:rPr lang="en-US" sz="1400" dirty="0" err="1" smtClean="0">
                <a:solidFill>
                  <a:srgbClr val="3333CC"/>
                </a:solidFill>
                <a:latin typeface="Consolas" pitchFamily="49" charset="0"/>
                <a:cs typeface="Arial" charset="0"/>
              </a:rPr>
              <a:t>i</a:t>
            </a:r>
            <a:r>
              <a:rPr lang="en-US" sz="1400" dirty="0" smtClean="0">
                <a:solidFill>
                  <a:srgbClr val="3333CC"/>
                </a:solidFill>
                <a:latin typeface="Consolas" pitchFamily="49" charset="0"/>
                <a:cs typeface="Arial" charset="0"/>
              </a:rPr>
              <a:t>];</a:t>
            </a:r>
          </a:p>
          <a:p>
            <a:pPr lvl="2">
              <a:buFont typeface="Arial" charset="0"/>
              <a:buNone/>
            </a:pPr>
            <a:r>
              <a:rPr lang="en-US" sz="1400" dirty="0" smtClean="0">
                <a:solidFill>
                  <a:srgbClr val="3333CC"/>
                </a:solidFill>
                <a:latin typeface="Consolas" pitchFamily="49" charset="0"/>
                <a:cs typeface="Arial" charset="0"/>
              </a:rPr>
              <a:t>	}</a:t>
            </a:r>
          </a:p>
          <a:p>
            <a:pPr lvl="2">
              <a:buFont typeface="Arial" charset="0"/>
              <a:buNone/>
            </a:pPr>
            <a:endParaRPr lang="en-US" sz="1400" dirty="0" smtClean="0">
              <a:latin typeface="Consolas" pitchFamily="49" charset="0"/>
              <a:cs typeface="Arial" charset="0"/>
            </a:endParaRPr>
          </a:p>
          <a:p>
            <a:pPr lvl="2">
              <a:buFont typeface="Arial" charset="0"/>
              <a:buNone/>
            </a:pPr>
            <a:r>
              <a:rPr lang="en-US" sz="1400" dirty="0" smtClean="0">
                <a:solidFill>
                  <a:srgbClr val="7030A0"/>
                </a:solidFill>
                <a:latin typeface="Consolas" pitchFamily="49" charset="0"/>
                <a:cs typeface="Arial" charset="0"/>
              </a:rPr>
              <a:t>	delete[] </a:t>
            </a:r>
            <a:r>
              <a:rPr lang="en-US" sz="1400" dirty="0" err="1" smtClean="0">
                <a:solidFill>
                  <a:srgbClr val="7030A0"/>
                </a:solidFill>
                <a:latin typeface="Consolas" pitchFamily="49" charset="0"/>
                <a:cs typeface="Arial" charset="0"/>
              </a:rPr>
              <a:t>array_old</a:t>
            </a:r>
            <a:r>
              <a:rPr lang="en-US" sz="1400" dirty="0" smtClean="0">
                <a:solidFill>
                  <a:srgbClr val="7030A0"/>
                </a:solidFill>
                <a:latin typeface="Consolas" pitchFamily="49" charset="0"/>
                <a:cs typeface="Arial" charset="0"/>
              </a:rPr>
              <a:t>;</a:t>
            </a:r>
          </a:p>
          <a:p>
            <a:pPr lvl="2">
              <a:buFont typeface="Arial" charset="0"/>
              <a:buNone/>
            </a:pPr>
            <a:r>
              <a:rPr lang="en-US" sz="1400" dirty="0" smtClean="0">
                <a:latin typeface="Consolas" pitchFamily="49" charset="0"/>
                <a:cs typeface="Arial" charset="0"/>
              </a:rPr>
              <a:t>}</a:t>
            </a:r>
          </a:p>
          <a:p>
            <a:pPr lvl="2">
              <a:buFont typeface="Arial" charset="0"/>
              <a:buNone/>
            </a:pPr>
            <a:endParaRPr lang="en-US" sz="1400" dirty="0" smtClean="0">
              <a:latin typeface="Consolas" pitchFamily="49" charset="0"/>
              <a:cs typeface="Arial" charset="0"/>
            </a:endParaRPr>
          </a:p>
          <a:p>
            <a:pPr>
              <a:buFont typeface="Arial" charset="0"/>
              <a:buNone/>
            </a:pPr>
            <a:r>
              <a:rPr lang="en-US" dirty="0" smtClean="0">
                <a:latin typeface="Arial" charset="0"/>
                <a:cs typeface="Arial" charset="0"/>
              </a:rPr>
              <a:t>	To calculate the total run time, add the entries:  </a:t>
            </a:r>
            <a:r>
              <a:rPr lang="en-CA" b="1" dirty="0" smtClean="0">
                <a:latin typeface="Symbol" pitchFamily="18" charset="2"/>
                <a:cs typeface="Arial" charset="0"/>
              </a:rPr>
              <a:t>Q</a:t>
            </a:r>
            <a:r>
              <a:rPr lang="en-CA" dirty="0" smtClean="0">
                <a:latin typeface="Times New Roman" pitchFamily="18" charset="0"/>
                <a:cs typeface="Times New Roman" pitchFamily="18" charset="0"/>
              </a:rPr>
              <a:t>(1 + </a:t>
            </a:r>
            <a:r>
              <a:rPr lang="en-CA" i="1" dirty="0" smtClean="0">
                <a:latin typeface="Times New Roman" pitchFamily="18" charset="0"/>
                <a:cs typeface="Times New Roman" pitchFamily="18" charset="0"/>
              </a:rPr>
              <a:t>n</a:t>
            </a:r>
            <a:r>
              <a:rPr lang="en-CA" dirty="0" smtClean="0">
                <a:latin typeface="Times New Roman" pitchFamily="18" charset="0"/>
                <a:cs typeface="Times New Roman" pitchFamily="18" charset="0"/>
              </a:rPr>
              <a:t> + 1) = </a:t>
            </a:r>
            <a:r>
              <a:rPr lang="en-CA" b="1" dirty="0" smtClean="0">
                <a:solidFill>
                  <a:srgbClr val="000000"/>
                </a:solidFill>
                <a:latin typeface="Symbol" pitchFamily="18" charset="2"/>
                <a:cs typeface="Arial" charset="0"/>
              </a:rPr>
              <a:t>Q</a:t>
            </a:r>
            <a:r>
              <a:rPr lang="en-CA" dirty="0" smtClean="0">
                <a:solidFill>
                  <a:srgbClr val="000000"/>
                </a:solidFill>
                <a:latin typeface="Times New Roman" pitchFamily="18" charset="0"/>
                <a:cs typeface="Times New Roman" pitchFamily="18" charset="0"/>
              </a:rPr>
              <a:t>(</a:t>
            </a:r>
            <a:r>
              <a:rPr lang="en-CA" i="1" dirty="0" smtClean="0">
                <a:solidFill>
                  <a:srgbClr val="000000"/>
                </a:solidFill>
                <a:latin typeface="Times New Roman" pitchFamily="18" charset="0"/>
                <a:cs typeface="Times New Roman" pitchFamily="18" charset="0"/>
              </a:rPr>
              <a:t>n</a:t>
            </a:r>
            <a:r>
              <a:rPr lang="en-CA" dirty="0" smtClean="0">
                <a:solidFill>
                  <a:srgbClr val="000000"/>
                </a:solidFill>
                <a:latin typeface="Times New Roman" pitchFamily="18" charset="0"/>
                <a:cs typeface="Times New Roman" pitchFamily="18" charset="0"/>
              </a:rPr>
              <a:t>)</a:t>
            </a:r>
            <a:endParaRPr lang="en-US" sz="2400" dirty="0" smtClean="0">
              <a:solidFill>
                <a:srgbClr val="000000"/>
              </a:solidFill>
              <a:latin typeface="Arial" charset="0"/>
              <a:cs typeface="Arial" charset="0"/>
            </a:endParaRPr>
          </a:p>
          <a:p>
            <a:pPr>
              <a:buFont typeface="Arial" charset="0"/>
              <a:buNone/>
            </a:pPr>
            <a:endParaRPr lang="en-US" sz="400" b="1" dirty="0" smtClean="0">
              <a:latin typeface="Consolas" pitchFamily="49" charset="0"/>
              <a:cs typeface="Arial" charset="0"/>
            </a:endParaRPr>
          </a:p>
        </p:txBody>
      </p:sp>
      <p:sp>
        <p:nvSpPr>
          <p:cNvPr id="37892" name="TextBox 4"/>
          <p:cNvSpPr txBox="1">
            <a:spLocks noChangeArrowheads="1"/>
          </p:cNvSpPr>
          <p:nvPr/>
        </p:nvSpPr>
        <p:spPr bwMode="auto">
          <a:xfrm>
            <a:off x="6950075" y="2854325"/>
            <a:ext cx="646113" cy="369888"/>
          </a:xfrm>
          <a:prstGeom prst="rect">
            <a:avLst/>
          </a:prstGeom>
          <a:noFill/>
          <a:ln w="9525">
            <a:noFill/>
            <a:miter lim="800000"/>
            <a:headEnd/>
            <a:tailEnd/>
          </a:ln>
        </p:spPr>
        <p:txBody>
          <a:bodyPr wrap="none">
            <a:spAutoFit/>
          </a:bodyPr>
          <a:lstStyle/>
          <a:p>
            <a:r>
              <a:rPr lang="en-CA" b="1">
                <a:solidFill>
                  <a:srgbClr val="FF0000"/>
                </a:solidFill>
                <a:latin typeface="Symbol" pitchFamily="18" charset="2"/>
              </a:rPr>
              <a:t>Q</a:t>
            </a:r>
            <a:r>
              <a:rPr lang="en-CA">
                <a:solidFill>
                  <a:srgbClr val="FF0000"/>
                </a:solidFill>
                <a:latin typeface="Times New Roman" pitchFamily="18" charset="0"/>
                <a:cs typeface="Times New Roman" pitchFamily="18" charset="0"/>
              </a:rPr>
              <a:t>(1)</a:t>
            </a:r>
          </a:p>
        </p:txBody>
      </p:sp>
      <p:sp>
        <p:nvSpPr>
          <p:cNvPr id="37893" name="TextBox 7"/>
          <p:cNvSpPr txBox="1">
            <a:spLocks noChangeArrowheads="1"/>
          </p:cNvSpPr>
          <p:nvPr/>
        </p:nvSpPr>
        <p:spPr bwMode="auto">
          <a:xfrm>
            <a:off x="6948488" y="4427538"/>
            <a:ext cx="625475" cy="369887"/>
          </a:xfrm>
          <a:prstGeom prst="rect">
            <a:avLst/>
          </a:prstGeom>
          <a:noFill/>
          <a:ln w="9525">
            <a:noFill/>
            <a:miter lim="800000"/>
            <a:headEnd/>
            <a:tailEnd/>
          </a:ln>
        </p:spPr>
        <p:txBody>
          <a:bodyPr wrap="none">
            <a:spAutoFit/>
          </a:bodyPr>
          <a:lstStyle/>
          <a:p>
            <a:r>
              <a:rPr lang="en-CA" b="1">
                <a:solidFill>
                  <a:srgbClr val="3333CC"/>
                </a:solidFill>
                <a:latin typeface="Symbol" pitchFamily="18" charset="2"/>
              </a:rPr>
              <a:t>Q</a:t>
            </a:r>
            <a:r>
              <a:rPr lang="en-CA">
                <a:solidFill>
                  <a:srgbClr val="3333CC"/>
                </a:solidFill>
                <a:latin typeface="Times New Roman" pitchFamily="18" charset="0"/>
                <a:cs typeface="Times New Roman" pitchFamily="18" charset="0"/>
              </a:rPr>
              <a:t>(</a:t>
            </a:r>
            <a:r>
              <a:rPr lang="en-CA" i="1">
                <a:solidFill>
                  <a:srgbClr val="3333CC"/>
                </a:solidFill>
                <a:latin typeface="Times New Roman" pitchFamily="18" charset="0"/>
                <a:cs typeface="Times New Roman" pitchFamily="18" charset="0"/>
              </a:rPr>
              <a:t>n</a:t>
            </a:r>
            <a:r>
              <a:rPr lang="en-CA">
                <a:solidFill>
                  <a:srgbClr val="3333CC"/>
                </a:solidFill>
                <a:latin typeface="Times New Roman" pitchFamily="18" charset="0"/>
                <a:cs typeface="Times New Roman" pitchFamily="18" charset="0"/>
              </a:rPr>
              <a:t>)</a:t>
            </a:r>
          </a:p>
        </p:txBody>
      </p:sp>
      <p:sp>
        <p:nvSpPr>
          <p:cNvPr id="37894" name="TextBox 11"/>
          <p:cNvSpPr txBox="1">
            <a:spLocks noChangeArrowheads="1"/>
          </p:cNvSpPr>
          <p:nvPr/>
        </p:nvSpPr>
        <p:spPr bwMode="auto">
          <a:xfrm>
            <a:off x="6948488" y="5219700"/>
            <a:ext cx="1438214" cy="369332"/>
          </a:xfrm>
          <a:prstGeom prst="rect">
            <a:avLst/>
          </a:prstGeom>
          <a:noFill/>
          <a:ln w="9525">
            <a:noFill/>
            <a:miter lim="800000"/>
            <a:headEnd/>
            <a:tailEnd/>
          </a:ln>
        </p:spPr>
        <p:txBody>
          <a:bodyPr wrap="none">
            <a:spAutoFit/>
          </a:bodyPr>
          <a:lstStyle/>
          <a:p>
            <a:r>
              <a:rPr lang="en-CA" b="1" dirty="0">
                <a:solidFill>
                  <a:srgbClr val="7030A0"/>
                </a:solidFill>
                <a:latin typeface="Symbol" pitchFamily="18" charset="2"/>
              </a:rPr>
              <a:t>Q</a:t>
            </a:r>
            <a:r>
              <a:rPr lang="en-CA" dirty="0">
                <a:solidFill>
                  <a:srgbClr val="7030A0"/>
                </a:solidFill>
                <a:latin typeface="Times New Roman" pitchFamily="18" charset="0"/>
                <a:cs typeface="Times New Roman" pitchFamily="18" charset="0"/>
              </a:rPr>
              <a:t>(1</a:t>
            </a:r>
            <a:r>
              <a:rPr lang="en-CA" dirty="0" smtClean="0">
                <a:solidFill>
                  <a:srgbClr val="7030A0"/>
                </a:solidFill>
                <a:latin typeface="Times New Roman" pitchFamily="18" charset="0"/>
                <a:cs typeface="Times New Roman" pitchFamily="18" charset="0"/>
              </a:rPr>
              <a:t>) or </a:t>
            </a:r>
            <a:r>
              <a:rPr lang="en-CA" b="1" dirty="0" smtClean="0">
                <a:solidFill>
                  <a:srgbClr val="7030A0"/>
                </a:solidFill>
                <a:latin typeface="Symbol" pitchFamily="18" charset="2"/>
              </a:rPr>
              <a:t>W</a:t>
            </a:r>
            <a:r>
              <a:rPr lang="en-CA" dirty="0" smtClean="0">
                <a:solidFill>
                  <a:srgbClr val="7030A0"/>
                </a:solidFill>
                <a:latin typeface="Times New Roman" pitchFamily="18" charset="0"/>
                <a:cs typeface="Times New Roman" pitchFamily="18" charset="0"/>
              </a:rPr>
              <a:t>(</a:t>
            </a:r>
            <a:r>
              <a:rPr lang="en-CA" i="1" dirty="0" smtClean="0">
                <a:solidFill>
                  <a:srgbClr val="7030A0"/>
                </a:solidFill>
                <a:latin typeface="Times New Roman" pitchFamily="18" charset="0"/>
                <a:cs typeface="Times New Roman" pitchFamily="18" charset="0"/>
              </a:rPr>
              <a:t>n</a:t>
            </a:r>
            <a:r>
              <a:rPr lang="en-CA" dirty="0" smtClean="0">
                <a:solidFill>
                  <a:srgbClr val="7030A0"/>
                </a:solidFill>
                <a:latin typeface="Times New Roman" pitchFamily="18" charset="0"/>
                <a:cs typeface="Times New Roman" pitchFamily="18" charset="0"/>
              </a:rPr>
              <a:t>) </a:t>
            </a:r>
            <a:endParaRPr lang="en-CA" dirty="0">
              <a:solidFill>
                <a:srgbClr val="7030A0"/>
              </a:solidFill>
              <a:latin typeface="Times New Roman" pitchFamily="18" charset="0"/>
              <a:cs typeface="Times New Roman" pitchFamily="18"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p:cNvSpPr>
          <p:nvPr>
            <p:ph type="title" idx="4294967295"/>
          </p:nvPr>
        </p:nvSpPr>
        <p:spPr/>
        <p:txBody>
          <a:bodyPr/>
          <a:lstStyle/>
          <a:p>
            <a:r>
              <a:rPr lang="en-US" smtClean="0">
                <a:latin typeface="Arial" charset="0"/>
                <a:cs typeface="Arial" charset="0"/>
              </a:rPr>
              <a:t>Blocks in Sequence</a:t>
            </a:r>
          </a:p>
        </p:txBody>
      </p:sp>
      <p:sp>
        <p:nvSpPr>
          <p:cNvPr id="38915" name="Rectangle 3"/>
          <p:cNvSpPr>
            <a:spLocks noGrp="1"/>
          </p:cNvSpPr>
          <p:nvPr>
            <p:ph type="body" idx="4294967295"/>
          </p:nvPr>
        </p:nvSpPr>
        <p:spPr/>
        <p:txBody>
          <a:bodyPr/>
          <a:lstStyle/>
          <a:p>
            <a:pPr>
              <a:buFont typeface="Arial" charset="0"/>
              <a:buNone/>
            </a:pPr>
            <a:r>
              <a:rPr lang="en-US" sz="2400" dirty="0" smtClean="0">
                <a:latin typeface="Arial" charset="0"/>
                <a:cs typeface="Arial" charset="0"/>
              </a:rPr>
              <a:t>	</a:t>
            </a:r>
            <a:r>
              <a:rPr lang="en-US" dirty="0" smtClean="0">
                <a:latin typeface="Arial" charset="0"/>
                <a:cs typeface="Arial" charset="0"/>
              </a:rPr>
              <a:t>This is taken from code found at</a:t>
            </a:r>
          </a:p>
          <a:p>
            <a:pPr lvl="1">
              <a:buFont typeface="Arial" charset="0"/>
              <a:buNone/>
            </a:pPr>
            <a:r>
              <a:rPr lang="en-US" sz="1600" dirty="0" smtClean="0">
                <a:latin typeface="Consolas" pitchFamily="49" charset="0"/>
                <a:cs typeface="Arial" charset="0"/>
              </a:rPr>
              <a:t>http://ece.uwaterloo.ca/~ece250/Algorithms/Sparse_systems/</a:t>
            </a:r>
          </a:p>
          <a:p>
            <a:pPr>
              <a:buFont typeface="Arial" charset="0"/>
              <a:buNone/>
            </a:pPr>
            <a:endParaRPr lang="en-US" sz="800" dirty="0" smtClean="0">
              <a:latin typeface="Consolas" pitchFamily="49" charset="0"/>
              <a:cs typeface="Arial" charset="0"/>
            </a:endParaRPr>
          </a:p>
          <a:p>
            <a:pPr>
              <a:buFont typeface="Arial" charset="0"/>
              <a:buNone/>
            </a:pPr>
            <a:r>
              <a:rPr lang="en-US" sz="800" dirty="0" smtClean="0">
                <a:latin typeface="Consolas" pitchFamily="49" charset="0"/>
                <a:cs typeface="Arial" charset="0"/>
              </a:rPr>
              <a:t>template &lt;</a:t>
            </a:r>
            <a:r>
              <a:rPr lang="en-US" sz="800" dirty="0" err="1" smtClean="0">
                <a:latin typeface="Consolas" pitchFamily="49" charset="0"/>
                <a:cs typeface="Arial" charset="0"/>
              </a:rPr>
              <a:t>int</a:t>
            </a:r>
            <a:r>
              <a:rPr lang="en-US" sz="800" dirty="0" smtClean="0">
                <a:latin typeface="Consolas" pitchFamily="49" charset="0"/>
                <a:cs typeface="Arial" charset="0"/>
              </a:rPr>
              <a:t> M, </a:t>
            </a:r>
            <a:r>
              <a:rPr lang="en-US" sz="800" dirty="0" err="1" smtClean="0">
                <a:latin typeface="Consolas" pitchFamily="49" charset="0"/>
                <a:cs typeface="Arial" charset="0"/>
              </a:rPr>
              <a:t>int</a:t>
            </a:r>
            <a:r>
              <a:rPr lang="en-US" sz="800" dirty="0" smtClean="0">
                <a:latin typeface="Consolas" pitchFamily="49" charset="0"/>
                <a:cs typeface="Arial" charset="0"/>
              </a:rPr>
              <a:t> N&gt;</a:t>
            </a:r>
          </a:p>
          <a:p>
            <a:pPr>
              <a:buFont typeface="Arial" charset="0"/>
              <a:buNone/>
            </a:pPr>
            <a:r>
              <a:rPr lang="en-US" sz="800" dirty="0" smtClean="0">
                <a:latin typeface="Consolas" pitchFamily="49" charset="0"/>
                <a:cs typeface="Arial" charset="0"/>
              </a:rPr>
              <a:t>Matrix&lt;M, N&gt; &amp;Matrix&lt;M, N&gt;::operator= ( Matrix&lt;M, N&gt; </a:t>
            </a:r>
            <a:r>
              <a:rPr lang="en-US" sz="800" dirty="0" err="1" smtClean="0">
                <a:latin typeface="Consolas" pitchFamily="49" charset="0"/>
                <a:cs typeface="Arial" charset="0"/>
              </a:rPr>
              <a:t>const</a:t>
            </a:r>
            <a:r>
              <a:rPr lang="en-US" sz="800" dirty="0" smtClean="0">
                <a:latin typeface="Consolas" pitchFamily="49" charset="0"/>
                <a:cs typeface="Arial" charset="0"/>
              </a:rPr>
              <a:t> &amp;A ) {</a:t>
            </a:r>
          </a:p>
          <a:p>
            <a:pPr>
              <a:buFont typeface="Arial" charset="0"/>
              <a:buNone/>
            </a:pPr>
            <a:r>
              <a:rPr lang="en-US" sz="800" dirty="0" smtClean="0">
                <a:latin typeface="Consolas" pitchFamily="49" charset="0"/>
                <a:cs typeface="Arial" charset="0"/>
              </a:rPr>
              <a:t>	if ( &amp;A == this ) {</a:t>
            </a:r>
          </a:p>
          <a:p>
            <a:pPr>
              <a:buFont typeface="Arial" charset="0"/>
              <a:buNone/>
            </a:pPr>
            <a:r>
              <a:rPr lang="en-US" sz="800" dirty="0" smtClean="0">
                <a:latin typeface="Consolas" pitchFamily="49" charset="0"/>
                <a:cs typeface="Arial" charset="0"/>
              </a:rPr>
              <a:t>		return *this;</a:t>
            </a:r>
          </a:p>
          <a:p>
            <a:pPr>
              <a:buFont typeface="Arial" charset="0"/>
              <a:buNone/>
            </a:pPr>
            <a:r>
              <a:rPr lang="en-US" sz="800" dirty="0" smtClean="0">
                <a:latin typeface="Consolas" pitchFamily="49" charset="0"/>
                <a:cs typeface="Arial" charset="0"/>
              </a:rPr>
              <a:t>	}</a:t>
            </a:r>
          </a:p>
          <a:p>
            <a:pPr>
              <a:buFont typeface="Arial" charset="0"/>
              <a:buNone/>
            </a:pPr>
            <a:endParaRPr lang="en-US" sz="800" dirty="0" smtClean="0">
              <a:latin typeface="Consolas" pitchFamily="49" charset="0"/>
              <a:cs typeface="Arial" charset="0"/>
            </a:endParaRPr>
          </a:p>
          <a:p>
            <a:pPr>
              <a:buFont typeface="Arial" charset="0"/>
              <a:buNone/>
            </a:pPr>
            <a:r>
              <a:rPr lang="en-US" sz="800" dirty="0" smtClean="0">
                <a:latin typeface="Consolas" pitchFamily="49" charset="0"/>
                <a:cs typeface="Arial" charset="0"/>
              </a:rPr>
              <a:t>	if ( capacity != </a:t>
            </a:r>
            <a:r>
              <a:rPr lang="en-US" sz="800" dirty="0" err="1" smtClean="0">
                <a:latin typeface="Consolas" pitchFamily="49" charset="0"/>
                <a:cs typeface="Arial" charset="0"/>
              </a:rPr>
              <a:t>A.capacity</a:t>
            </a:r>
            <a:r>
              <a:rPr lang="en-US" sz="800" dirty="0" smtClean="0">
                <a:latin typeface="Consolas" pitchFamily="49" charset="0"/>
                <a:cs typeface="Arial" charset="0"/>
              </a:rPr>
              <a:t> ) {</a:t>
            </a:r>
          </a:p>
          <a:p>
            <a:pPr>
              <a:buFont typeface="Arial" charset="0"/>
              <a:buNone/>
            </a:pPr>
            <a:r>
              <a:rPr lang="en-US" sz="800" dirty="0" smtClean="0">
                <a:latin typeface="Consolas" pitchFamily="49" charset="0"/>
                <a:cs typeface="Arial" charset="0"/>
              </a:rPr>
              <a:t>		delete [] </a:t>
            </a:r>
            <a:r>
              <a:rPr lang="en-US" sz="800" dirty="0" err="1" smtClean="0">
                <a:latin typeface="Consolas" pitchFamily="49" charset="0"/>
                <a:cs typeface="Arial" charset="0"/>
              </a:rPr>
              <a:t>column_index</a:t>
            </a:r>
            <a:r>
              <a:rPr lang="en-US" sz="800" dirty="0" smtClean="0">
                <a:latin typeface="Consolas" pitchFamily="49" charset="0"/>
                <a:cs typeface="Arial" charset="0"/>
              </a:rPr>
              <a:t>;</a:t>
            </a:r>
          </a:p>
          <a:p>
            <a:pPr>
              <a:buFont typeface="Arial" charset="0"/>
              <a:buNone/>
            </a:pPr>
            <a:r>
              <a:rPr lang="en-US" sz="800" dirty="0" smtClean="0">
                <a:latin typeface="Consolas" pitchFamily="49" charset="0"/>
                <a:cs typeface="Arial" charset="0"/>
              </a:rPr>
              <a:t>		delete [] </a:t>
            </a:r>
            <a:r>
              <a:rPr lang="en-US" sz="800" dirty="0" err="1" smtClean="0">
                <a:latin typeface="Consolas" pitchFamily="49" charset="0"/>
                <a:cs typeface="Arial" charset="0"/>
              </a:rPr>
              <a:t>off_diagonal</a:t>
            </a:r>
            <a:r>
              <a:rPr lang="en-US" sz="800" dirty="0" smtClean="0">
                <a:latin typeface="Consolas" pitchFamily="49" charset="0"/>
                <a:cs typeface="Arial" charset="0"/>
              </a:rPr>
              <a:t>;</a:t>
            </a:r>
          </a:p>
          <a:p>
            <a:pPr>
              <a:buFont typeface="Arial" charset="0"/>
              <a:buNone/>
            </a:pPr>
            <a:r>
              <a:rPr lang="en-US" sz="800" dirty="0" smtClean="0">
                <a:latin typeface="Consolas" pitchFamily="49" charset="0"/>
                <a:cs typeface="Arial" charset="0"/>
              </a:rPr>
              <a:t>		capacity = </a:t>
            </a:r>
            <a:r>
              <a:rPr lang="en-US" sz="800" dirty="0" err="1" smtClean="0">
                <a:latin typeface="Consolas" pitchFamily="49" charset="0"/>
                <a:cs typeface="Arial" charset="0"/>
              </a:rPr>
              <a:t>A.capacity</a:t>
            </a:r>
            <a:r>
              <a:rPr lang="en-US" sz="800" dirty="0" smtClean="0">
                <a:latin typeface="Consolas" pitchFamily="49" charset="0"/>
                <a:cs typeface="Arial" charset="0"/>
              </a:rPr>
              <a:t>;</a:t>
            </a:r>
          </a:p>
          <a:p>
            <a:pPr>
              <a:buFont typeface="Arial" charset="0"/>
              <a:buNone/>
            </a:pPr>
            <a:r>
              <a:rPr lang="en-US" sz="800" dirty="0" smtClean="0">
                <a:latin typeface="Consolas" pitchFamily="49" charset="0"/>
                <a:cs typeface="Arial" charset="0"/>
              </a:rPr>
              <a:t>		</a:t>
            </a:r>
            <a:r>
              <a:rPr lang="en-US" sz="800" dirty="0" err="1" smtClean="0">
                <a:latin typeface="Consolas" pitchFamily="49" charset="0"/>
                <a:cs typeface="Arial" charset="0"/>
              </a:rPr>
              <a:t>column_index</a:t>
            </a:r>
            <a:r>
              <a:rPr lang="en-US" sz="800" dirty="0" smtClean="0">
                <a:latin typeface="Consolas" pitchFamily="49" charset="0"/>
                <a:cs typeface="Arial" charset="0"/>
              </a:rPr>
              <a:t> = new </a:t>
            </a:r>
            <a:r>
              <a:rPr lang="en-US" sz="800" dirty="0" err="1" smtClean="0">
                <a:latin typeface="Consolas" pitchFamily="49" charset="0"/>
                <a:cs typeface="Arial" charset="0"/>
              </a:rPr>
              <a:t>int</a:t>
            </a:r>
            <a:r>
              <a:rPr lang="en-US" sz="800" dirty="0" smtClean="0">
                <a:latin typeface="Consolas" pitchFamily="49" charset="0"/>
                <a:cs typeface="Arial" charset="0"/>
              </a:rPr>
              <a:t>[capacity];</a:t>
            </a:r>
          </a:p>
          <a:p>
            <a:pPr>
              <a:buFont typeface="Arial" charset="0"/>
              <a:buNone/>
            </a:pPr>
            <a:r>
              <a:rPr lang="en-US" sz="800" dirty="0" smtClean="0">
                <a:latin typeface="Consolas" pitchFamily="49" charset="0"/>
                <a:cs typeface="Arial" charset="0"/>
              </a:rPr>
              <a:t>		</a:t>
            </a:r>
            <a:r>
              <a:rPr lang="en-US" sz="800" dirty="0" err="1" smtClean="0">
                <a:latin typeface="Consolas" pitchFamily="49" charset="0"/>
                <a:cs typeface="Arial" charset="0"/>
              </a:rPr>
              <a:t>off_diagonal</a:t>
            </a:r>
            <a:r>
              <a:rPr lang="en-US" sz="800" dirty="0" smtClean="0">
                <a:latin typeface="Consolas" pitchFamily="49" charset="0"/>
                <a:cs typeface="Arial" charset="0"/>
              </a:rPr>
              <a:t> = new double[capacity];</a:t>
            </a:r>
          </a:p>
          <a:p>
            <a:pPr>
              <a:buFont typeface="Arial" charset="0"/>
              <a:buNone/>
            </a:pPr>
            <a:r>
              <a:rPr lang="en-US" sz="800" dirty="0" smtClean="0">
                <a:latin typeface="Consolas" pitchFamily="49" charset="0"/>
                <a:cs typeface="Arial" charset="0"/>
              </a:rPr>
              <a:t>	}</a:t>
            </a:r>
          </a:p>
          <a:p>
            <a:pPr>
              <a:buFont typeface="Arial" charset="0"/>
              <a:buNone/>
            </a:pPr>
            <a:endParaRPr lang="en-US" sz="800" dirty="0" smtClean="0">
              <a:latin typeface="Consolas" pitchFamily="49" charset="0"/>
              <a:cs typeface="Arial" charset="0"/>
            </a:endParaRPr>
          </a:p>
          <a:p>
            <a:pPr>
              <a:buFont typeface="Arial" charset="0"/>
              <a:buNone/>
            </a:pPr>
            <a:r>
              <a:rPr lang="en-US" sz="800" dirty="0" smtClean="0">
                <a:latin typeface="Consolas" pitchFamily="49" charset="0"/>
                <a:cs typeface="Arial" charset="0"/>
              </a:rPr>
              <a:t>	for ( </a:t>
            </a:r>
            <a:r>
              <a:rPr lang="en-US" sz="800" dirty="0" err="1" smtClean="0">
                <a:latin typeface="Consolas" pitchFamily="49" charset="0"/>
                <a:cs typeface="Arial" charset="0"/>
              </a:rPr>
              <a:t>int</a:t>
            </a:r>
            <a:r>
              <a:rPr lang="en-US" sz="800" dirty="0" smtClean="0">
                <a:latin typeface="Consolas" pitchFamily="49" charset="0"/>
                <a:cs typeface="Arial" charset="0"/>
              </a:rPr>
              <a:t> </a:t>
            </a:r>
            <a:r>
              <a:rPr lang="en-US" sz="800" dirty="0" err="1" smtClean="0">
                <a:latin typeface="Consolas" pitchFamily="49" charset="0"/>
                <a:cs typeface="Arial" charset="0"/>
              </a:rPr>
              <a:t>i</a:t>
            </a:r>
            <a:r>
              <a:rPr lang="en-US" sz="800" dirty="0" smtClean="0">
                <a:latin typeface="Consolas" pitchFamily="49" charset="0"/>
                <a:cs typeface="Arial" charset="0"/>
              </a:rPr>
              <a:t> = 0; </a:t>
            </a:r>
            <a:r>
              <a:rPr lang="en-US" sz="800" dirty="0" err="1" smtClean="0">
                <a:latin typeface="Consolas" pitchFamily="49" charset="0"/>
                <a:cs typeface="Arial" charset="0"/>
              </a:rPr>
              <a:t>i</a:t>
            </a:r>
            <a:r>
              <a:rPr lang="en-US" sz="800" dirty="0" smtClean="0">
                <a:latin typeface="Consolas" pitchFamily="49" charset="0"/>
                <a:cs typeface="Arial" charset="0"/>
              </a:rPr>
              <a:t> &lt; </a:t>
            </a:r>
            <a:r>
              <a:rPr lang="en-US" sz="800" dirty="0" err="1" smtClean="0">
                <a:latin typeface="Consolas" pitchFamily="49" charset="0"/>
                <a:cs typeface="Arial" charset="0"/>
              </a:rPr>
              <a:t>minMN</a:t>
            </a:r>
            <a:r>
              <a:rPr lang="en-US" sz="800" dirty="0" smtClean="0">
                <a:latin typeface="Consolas" pitchFamily="49" charset="0"/>
                <a:cs typeface="Arial" charset="0"/>
              </a:rPr>
              <a:t>; ++</a:t>
            </a:r>
            <a:r>
              <a:rPr lang="en-US" sz="800" dirty="0" err="1" smtClean="0">
                <a:latin typeface="Consolas" pitchFamily="49" charset="0"/>
                <a:cs typeface="Arial" charset="0"/>
              </a:rPr>
              <a:t>i</a:t>
            </a:r>
            <a:r>
              <a:rPr lang="en-US" sz="800" dirty="0" smtClean="0">
                <a:latin typeface="Consolas" pitchFamily="49" charset="0"/>
                <a:cs typeface="Arial" charset="0"/>
              </a:rPr>
              <a:t> ) {</a:t>
            </a:r>
          </a:p>
          <a:p>
            <a:pPr>
              <a:buFont typeface="Arial" charset="0"/>
              <a:buNone/>
            </a:pPr>
            <a:r>
              <a:rPr lang="en-US" sz="800" dirty="0" smtClean="0">
                <a:latin typeface="Consolas" pitchFamily="49" charset="0"/>
                <a:cs typeface="Arial" charset="0"/>
              </a:rPr>
              <a:t>		diagonal[</a:t>
            </a:r>
            <a:r>
              <a:rPr lang="en-US" sz="800" dirty="0" err="1" smtClean="0">
                <a:latin typeface="Consolas" pitchFamily="49" charset="0"/>
                <a:cs typeface="Arial" charset="0"/>
              </a:rPr>
              <a:t>i</a:t>
            </a:r>
            <a:r>
              <a:rPr lang="en-US" sz="800" dirty="0" smtClean="0">
                <a:latin typeface="Consolas" pitchFamily="49" charset="0"/>
                <a:cs typeface="Arial" charset="0"/>
              </a:rPr>
              <a:t>] = </a:t>
            </a:r>
            <a:r>
              <a:rPr lang="en-US" sz="800" dirty="0" err="1" smtClean="0">
                <a:latin typeface="Consolas" pitchFamily="49" charset="0"/>
                <a:cs typeface="Arial" charset="0"/>
              </a:rPr>
              <a:t>A.diagonal</a:t>
            </a:r>
            <a:r>
              <a:rPr lang="en-US" sz="800" dirty="0" smtClean="0">
                <a:latin typeface="Consolas" pitchFamily="49" charset="0"/>
                <a:cs typeface="Arial" charset="0"/>
              </a:rPr>
              <a:t>[</a:t>
            </a:r>
            <a:r>
              <a:rPr lang="en-US" sz="800" dirty="0" err="1" smtClean="0">
                <a:latin typeface="Consolas" pitchFamily="49" charset="0"/>
                <a:cs typeface="Arial" charset="0"/>
              </a:rPr>
              <a:t>i</a:t>
            </a:r>
            <a:r>
              <a:rPr lang="en-US" sz="800" dirty="0" smtClean="0">
                <a:latin typeface="Consolas" pitchFamily="49" charset="0"/>
                <a:cs typeface="Arial" charset="0"/>
              </a:rPr>
              <a:t>];</a:t>
            </a:r>
          </a:p>
          <a:p>
            <a:pPr>
              <a:buFont typeface="Arial" charset="0"/>
              <a:buNone/>
            </a:pPr>
            <a:r>
              <a:rPr lang="en-US" sz="800" dirty="0" smtClean="0">
                <a:latin typeface="Consolas" pitchFamily="49" charset="0"/>
                <a:cs typeface="Arial" charset="0"/>
              </a:rPr>
              <a:t>	}</a:t>
            </a:r>
          </a:p>
          <a:p>
            <a:pPr>
              <a:buFont typeface="Arial" charset="0"/>
              <a:buNone/>
            </a:pPr>
            <a:endParaRPr lang="en-US" sz="800" dirty="0" smtClean="0">
              <a:latin typeface="Consolas" pitchFamily="49" charset="0"/>
              <a:cs typeface="Arial" charset="0"/>
            </a:endParaRPr>
          </a:p>
          <a:p>
            <a:pPr>
              <a:buFont typeface="Arial" charset="0"/>
              <a:buNone/>
            </a:pPr>
            <a:r>
              <a:rPr lang="en-US" sz="800" dirty="0" smtClean="0">
                <a:latin typeface="Consolas" pitchFamily="49" charset="0"/>
                <a:cs typeface="Arial" charset="0"/>
              </a:rPr>
              <a:t>	for ( </a:t>
            </a:r>
            <a:r>
              <a:rPr lang="en-US" sz="800" dirty="0" err="1" smtClean="0">
                <a:latin typeface="Consolas" pitchFamily="49" charset="0"/>
                <a:cs typeface="Arial" charset="0"/>
              </a:rPr>
              <a:t>int</a:t>
            </a:r>
            <a:r>
              <a:rPr lang="en-US" sz="800" dirty="0" smtClean="0">
                <a:latin typeface="Consolas" pitchFamily="49" charset="0"/>
                <a:cs typeface="Arial" charset="0"/>
              </a:rPr>
              <a:t> </a:t>
            </a:r>
            <a:r>
              <a:rPr lang="en-US" sz="800" dirty="0" err="1" smtClean="0">
                <a:latin typeface="Consolas" pitchFamily="49" charset="0"/>
                <a:cs typeface="Arial" charset="0"/>
              </a:rPr>
              <a:t>i</a:t>
            </a:r>
            <a:r>
              <a:rPr lang="en-US" sz="800" dirty="0" smtClean="0">
                <a:latin typeface="Consolas" pitchFamily="49" charset="0"/>
                <a:cs typeface="Arial" charset="0"/>
              </a:rPr>
              <a:t> = 0; </a:t>
            </a:r>
            <a:r>
              <a:rPr lang="en-US" sz="800" dirty="0" err="1" smtClean="0">
                <a:latin typeface="Consolas" pitchFamily="49" charset="0"/>
                <a:cs typeface="Arial" charset="0"/>
              </a:rPr>
              <a:t>i</a:t>
            </a:r>
            <a:r>
              <a:rPr lang="en-US" sz="800" dirty="0" smtClean="0">
                <a:latin typeface="Consolas" pitchFamily="49" charset="0"/>
                <a:cs typeface="Arial" charset="0"/>
              </a:rPr>
              <a:t> &lt;= M; ++</a:t>
            </a:r>
            <a:r>
              <a:rPr lang="en-US" sz="800" dirty="0" err="1" smtClean="0">
                <a:latin typeface="Consolas" pitchFamily="49" charset="0"/>
                <a:cs typeface="Arial" charset="0"/>
              </a:rPr>
              <a:t>i</a:t>
            </a:r>
            <a:r>
              <a:rPr lang="en-US" sz="800" dirty="0" smtClean="0">
                <a:latin typeface="Consolas" pitchFamily="49" charset="0"/>
                <a:cs typeface="Arial" charset="0"/>
              </a:rPr>
              <a:t> ) {</a:t>
            </a:r>
          </a:p>
          <a:p>
            <a:pPr>
              <a:buFont typeface="Arial" charset="0"/>
              <a:buNone/>
            </a:pPr>
            <a:r>
              <a:rPr lang="en-US" sz="800" dirty="0" smtClean="0">
                <a:latin typeface="Consolas" pitchFamily="49" charset="0"/>
                <a:cs typeface="Arial" charset="0"/>
              </a:rPr>
              <a:t>		</a:t>
            </a:r>
            <a:r>
              <a:rPr lang="en-US" sz="800" dirty="0" err="1" smtClean="0">
                <a:latin typeface="Consolas" pitchFamily="49" charset="0"/>
                <a:cs typeface="Arial" charset="0"/>
              </a:rPr>
              <a:t>row_index</a:t>
            </a:r>
            <a:r>
              <a:rPr lang="en-US" sz="800" dirty="0" smtClean="0">
                <a:latin typeface="Consolas" pitchFamily="49" charset="0"/>
                <a:cs typeface="Arial" charset="0"/>
              </a:rPr>
              <a:t>[</a:t>
            </a:r>
            <a:r>
              <a:rPr lang="en-US" sz="800" dirty="0" err="1" smtClean="0">
                <a:latin typeface="Consolas" pitchFamily="49" charset="0"/>
                <a:cs typeface="Arial" charset="0"/>
              </a:rPr>
              <a:t>i</a:t>
            </a:r>
            <a:r>
              <a:rPr lang="en-US" sz="800" dirty="0" smtClean="0">
                <a:latin typeface="Consolas" pitchFamily="49" charset="0"/>
                <a:cs typeface="Arial" charset="0"/>
              </a:rPr>
              <a:t>] = </a:t>
            </a:r>
            <a:r>
              <a:rPr lang="en-US" sz="800" dirty="0" err="1" smtClean="0">
                <a:latin typeface="Consolas" pitchFamily="49" charset="0"/>
                <a:cs typeface="Arial" charset="0"/>
              </a:rPr>
              <a:t>A.row_index</a:t>
            </a:r>
            <a:r>
              <a:rPr lang="en-US" sz="800" dirty="0" smtClean="0">
                <a:latin typeface="Consolas" pitchFamily="49" charset="0"/>
                <a:cs typeface="Arial" charset="0"/>
              </a:rPr>
              <a:t>[</a:t>
            </a:r>
            <a:r>
              <a:rPr lang="en-US" sz="800" dirty="0" err="1" smtClean="0">
                <a:latin typeface="Consolas" pitchFamily="49" charset="0"/>
                <a:cs typeface="Arial" charset="0"/>
              </a:rPr>
              <a:t>i</a:t>
            </a:r>
            <a:r>
              <a:rPr lang="en-US" sz="800" dirty="0" smtClean="0">
                <a:latin typeface="Consolas" pitchFamily="49" charset="0"/>
                <a:cs typeface="Arial" charset="0"/>
              </a:rPr>
              <a:t>];</a:t>
            </a:r>
          </a:p>
          <a:p>
            <a:pPr>
              <a:buFont typeface="Arial" charset="0"/>
              <a:buNone/>
            </a:pPr>
            <a:r>
              <a:rPr lang="en-US" sz="800" dirty="0" smtClean="0">
                <a:latin typeface="Consolas" pitchFamily="49" charset="0"/>
                <a:cs typeface="Arial" charset="0"/>
              </a:rPr>
              <a:t>	}</a:t>
            </a:r>
          </a:p>
          <a:p>
            <a:pPr>
              <a:buFont typeface="Arial" charset="0"/>
              <a:buNone/>
            </a:pPr>
            <a:endParaRPr lang="en-US" sz="800" dirty="0" smtClean="0">
              <a:latin typeface="Consolas" pitchFamily="49" charset="0"/>
              <a:cs typeface="Arial" charset="0"/>
            </a:endParaRPr>
          </a:p>
          <a:p>
            <a:pPr>
              <a:buFont typeface="Arial" charset="0"/>
              <a:buNone/>
            </a:pPr>
            <a:r>
              <a:rPr lang="en-US" sz="800" dirty="0" smtClean="0">
                <a:latin typeface="Consolas" pitchFamily="49" charset="0"/>
                <a:cs typeface="Arial" charset="0"/>
              </a:rPr>
              <a:t>	for ( </a:t>
            </a:r>
            <a:r>
              <a:rPr lang="en-US" sz="800" dirty="0" err="1" smtClean="0">
                <a:latin typeface="Consolas" pitchFamily="49" charset="0"/>
                <a:cs typeface="Arial" charset="0"/>
              </a:rPr>
              <a:t>int</a:t>
            </a:r>
            <a:r>
              <a:rPr lang="en-US" sz="800" dirty="0" smtClean="0">
                <a:latin typeface="Consolas" pitchFamily="49" charset="0"/>
                <a:cs typeface="Arial" charset="0"/>
              </a:rPr>
              <a:t> </a:t>
            </a:r>
            <a:r>
              <a:rPr lang="en-US" sz="800" dirty="0" err="1" smtClean="0">
                <a:latin typeface="Consolas" pitchFamily="49" charset="0"/>
                <a:cs typeface="Arial" charset="0"/>
              </a:rPr>
              <a:t>i</a:t>
            </a:r>
            <a:r>
              <a:rPr lang="en-US" sz="800" dirty="0" smtClean="0">
                <a:latin typeface="Consolas" pitchFamily="49" charset="0"/>
                <a:cs typeface="Arial" charset="0"/>
              </a:rPr>
              <a:t> = 0; </a:t>
            </a:r>
            <a:r>
              <a:rPr lang="en-US" sz="800" dirty="0" err="1" smtClean="0">
                <a:latin typeface="Consolas" pitchFamily="49" charset="0"/>
                <a:cs typeface="Arial" charset="0"/>
              </a:rPr>
              <a:t>i</a:t>
            </a:r>
            <a:r>
              <a:rPr lang="en-US" sz="800" dirty="0" smtClean="0">
                <a:latin typeface="Consolas" pitchFamily="49" charset="0"/>
                <a:cs typeface="Arial" charset="0"/>
              </a:rPr>
              <a:t> &lt; </a:t>
            </a:r>
            <a:r>
              <a:rPr lang="en-US" sz="800" dirty="0" err="1" smtClean="0">
                <a:latin typeface="Consolas" pitchFamily="49" charset="0"/>
                <a:cs typeface="Arial" charset="0"/>
              </a:rPr>
              <a:t>A.size</a:t>
            </a:r>
            <a:r>
              <a:rPr lang="en-US" sz="800" dirty="0" smtClean="0">
                <a:latin typeface="Consolas" pitchFamily="49" charset="0"/>
                <a:cs typeface="Arial" charset="0"/>
              </a:rPr>
              <a:t>(); ++</a:t>
            </a:r>
            <a:r>
              <a:rPr lang="en-US" sz="800" dirty="0" err="1" smtClean="0">
                <a:latin typeface="Consolas" pitchFamily="49" charset="0"/>
                <a:cs typeface="Arial" charset="0"/>
              </a:rPr>
              <a:t>i</a:t>
            </a:r>
            <a:r>
              <a:rPr lang="en-US" sz="800" dirty="0" smtClean="0">
                <a:latin typeface="Consolas" pitchFamily="49" charset="0"/>
                <a:cs typeface="Arial" charset="0"/>
              </a:rPr>
              <a:t> ) {</a:t>
            </a:r>
          </a:p>
          <a:p>
            <a:pPr>
              <a:buFont typeface="Arial" charset="0"/>
              <a:buNone/>
            </a:pPr>
            <a:r>
              <a:rPr lang="en-US" sz="800" dirty="0" smtClean="0">
                <a:latin typeface="Consolas" pitchFamily="49" charset="0"/>
                <a:cs typeface="Arial" charset="0"/>
              </a:rPr>
              <a:t>		</a:t>
            </a:r>
            <a:r>
              <a:rPr lang="en-US" sz="800" dirty="0" err="1" smtClean="0">
                <a:latin typeface="Consolas" pitchFamily="49" charset="0"/>
                <a:cs typeface="Arial" charset="0"/>
              </a:rPr>
              <a:t>column_index</a:t>
            </a:r>
            <a:r>
              <a:rPr lang="en-US" sz="800" dirty="0" smtClean="0">
                <a:latin typeface="Consolas" pitchFamily="49" charset="0"/>
                <a:cs typeface="Arial" charset="0"/>
              </a:rPr>
              <a:t>[</a:t>
            </a:r>
            <a:r>
              <a:rPr lang="en-US" sz="800" dirty="0" err="1" smtClean="0">
                <a:latin typeface="Consolas" pitchFamily="49" charset="0"/>
                <a:cs typeface="Arial" charset="0"/>
              </a:rPr>
              <a:t>i</a:t>
            </a:r>
            <a:r>
              <a:rPr lang="en-US" sz="800" dirty="0" smtClean="0">
                <a:latin typeface="Consolas" pitchFamily="49" charset="0"/>
                <a:cs typeface="Arial" charset="0"/>
              </a:rPr>
              <a:t>] = </a:t>
            </a:r>
            <a:r>
              <a:rPr lang="en-US" sz="800" dirty="0" err="1" smtClean="0">
                <a:latin typeface="Consolas" pitchFamily="49" charset="0"/>
                <a:cs typeface="Arial" charset="0"/>
              </a:rPr>
              <a:t>A.column_index</a:t>
            </a:r>
            <a:r>
              <a:rPr lang="en-US" sz="800" dirty="0" smtClean="0">
                <a:latin typeface="Consolas" pitchFamily="49" charset="0"/>
                <a:cs typeface="Arial" charset="0"/>
              </a:rPr>
              <a:t>[</a:t>
            </a:r>
            <a:r>
              <a:rPr lang="en-US" sz="800" dirty="0" err="1" smtClean="0">
                <a:latin typeface="Consolas" pitchFamily="49" charset="0"/>
                <a:cs typeface="Arial" charset="0"/>
              </a:rPr>
              <a:t>i</a:t>
            </a:r>
            <a:r>
              <a:rPr lang="en-US" sz="800" dirty="0" smtClean="0">
                <a:latin typeface="Consolas" pitchFamily="49" charset="0"/>
                <a:cs typeface="Arial" charset="0"/>
              </a:rPr>
              <a:t>];</a:t>
            </a:r>
          </a:p>
          <a:p>
            <a:pPr>
              <a:buFont typeface="Arial" charset="0"/>
              <a:buNone/>
            </a:pPr>
            <a:r>
              <a:rPr lang="en-US" sz="800" dirty="0" smtClean="0">
                <a:latin typeface="Consolas" pitchFamily="49" charset="0"/>
                <a:cs typeface="Arial" charset="0"/>
              </a:rPr>
              <a:t>		</a:t>
            </a:r>
            <a:r>
              <a:rPr lang="en-US" sz="800" dirty="0" err="1" smtClean="0">
                <a:latin typeface="Consolas" pitchFamily="49" charset="0"/>
                <a:cs typeface="Arial" charset="0"/>
              </a:rPr>
              <a:t>off_diagonal</a:t>
            </a:r>
            <a:r>
              <a:rPr lang="en-US" sz="800" dirty="0" smtClean="0">
                <a:latin typeface="Consolas" pitchFamily="49" charset="0"/>
                <a:cs typeface="Arial" charset="0"/>
              </a:rPr>
              <a:t>[</a:t>
            </a:r>
            <a:r>
              <a:rPr lang="en-US" sz="800" dirty="0" err="1" smtClean="0">
                <a:latin typeface="Consolas" pitchFamily="49" charset="0"/>
                <a:cs typeface="Arial" charset="0"/>
              </a:rPr>
              <a:t>i</a:t>
            </a:r>
            <a:r>
              <a:rPr lang="en-US" sz="800" dirty="0" smtClean="0">
                <a:latin typeface="Consolas" pitchFamily="49" charset="0"/>
                <a:cs typeface="Arial" charset="0"/>
              </a:rPr>
              <a:t>] = </a:t>
            </a:r>
            <a:r>
              <a:rPr lang="en-US" sz="800" dirty="0" err="1" smtClean="0">
                <a:latin typeface="Consolas" pitchFamily="49" charset="0"/>
                <a:cs typeface="Arial" charset="0"/>
              </a:rPr>
              <a:t>A.off_diagonal</a:t>
            </a:r>
            <a:r>
              <a:rPr lang="en-US" sz="800" dirty="0" smtClean="0">
                <a:latin typeface="Consolas" pitchFamily="49" charset="0"/>
                <a:cs typeface="Arial" charset="0"/>
              </a:rPr>
              <a:t>[</a:t>
            </a:r>
            <a:r>
              <a:rPr lang="en-US" sz="800" dirty="0" err="1" smtClean="0">
                <a:latin typeface="Consolas" pitchFamily="49" charset="0"/>
                <a:cs typeface="Arial" charset="0"/>
              </a:rPr>
              <a:t>i</a:t>
            </a:r>
            <a:r>
              <a:rPr lang="en-US" sz="800" dirty="0" smtClean="0">
                <a:latin typeface="Consolas" pitchFamily="49" charset="0"/>
                <a:cs typeface="Arial" charset="0"/>
              </a:rPr>
              <a:t>];</a:t>
            </a:r>
          </a:p>
          <a:p>
            <a:pPr>
              <a:buFont typeface="Arial" charset="0"/>
              <a:buNone/>
            </a:pPr>
            <a:r>
              <a:rPr lang="en-US" sz="800" dirty="0" smtClean="0">
                <a:latin typeface="Consolas" pitchFamily="49" charset="0"/>
                <a:cs typeface="Arial" charset="0"/>
              </a:rPr>
              <a:t>	}</a:t>
            </a:r>
          </a:p>
          <a:p>
            <a:pPr>
              <a:buFont typeface="Arial" charset="0"/>
              <a:buNone/>
            </a:pPr>
            <a:endParaRPr lang="en-US" sz="800" dirty="0" smtClean="0">
              <a:latin typeface="Consolas" pitchFamily="49" charset="0"/>
              <a:cs typeface="Arial" charset="0"/>
            </a:endParaRPr>
          </a:p>
          <a:p>
            <a:pPr>
              <a:buFont typeface="Arial" charset="0"/>
              <a:buNone/>
            </a:pPr>
            <a:r>
              <a:rPr lang="en-US" sz="800" dirty="0" smtClean="0">
                <a:latin typeface="Consolas" pitchFamily="49" charset="0"/>
                <a:cs typeface="Arial" charset="0"/>
              </a:rPr>
              <a:t>	return *this;</a:t>
            </a:r>
          </a:p>
          <a:p>
            <a:pPr>
              <a:buFont typeface="Arial" charset="0"/>
              <a:buNone/>
            </a:pPr>
            <a:r>
              <a:rPr lang="en-US" sz="800" dirty="0" smtClean="0">
                <a:latin typeface="Consolas" pitchFamily="49" charset="0"/>
                <a:cs typeface="Arial" charset="0"/>
              </a:rPr>
              <a:t>}</a:t>
            </a:r>
            <a:endParaRPr lang="en-US" sz="200" b="1" dirty="0" smtClean="0">
              <a:latin typeface="Consolas" pitchFamily="49" charset="0"/>
              <a:cs typeface="Arial" charset="0"/>
            </a:endParaRPr>
          </a:p>
        </p:txBody>
      </p:sp>
      <p:sp>
        <p:nvSpPr>
          <p:cNvPr id="38916" name="TextBox 4"/>
          <p:cNvSpPr txBox="1">
            <a:spLocks noChangeArrowheads="1"/>
          </p:cNvSpPr>
          <p:nvPr/>
        </p:nvSpPr>
        <p:spPr bwMode="auto">
          <a:xfrm>
            <a:off x="3714750" y="2857500"/>
            <a:ext cx="646113" cy="369888"/>
          </a:xfrm>
          <a:prstGeom prst="rect">
            <a:avLst/>
          </a:prstGeom>
          <a:noFill/>
          <a:ln w="9525">
            <a:noFill/>
            <a:miter lim="800000"/>
            <a:headEnd/>
            <a:tailEnd/>
          </a:ln>
        </p:spPr>
        <p:txBody>
          <a:bodyPr wrap="none">
            <a:spAutoFit/>
          </a:bodyPr>
          <a:lstStyle/>
          <a:p>
            <a:r>
              <a:rPr lang="en-CA" b="1">
                <a:latin typeface="Symbol" pitchFamily="18" charset="2"/>
              </a:rPr>
              <a:t>Q</a:t>
            </a:r>
            <a:r>
              <a:rPr lang="en-CA">
                <a:latin typeface="Times New Roman" pitchFamily="18" charset="0"/>
                <a:cs typeface="Times New Roman" pitchFamily="18" charset="0"/>
              </a:rPr>
              <a:t>(1)</a:t>
            </a:r>
          </a:p>
        </p:txBody>
      </p:sp>
      <p:sp>
        <p:nvSpPr>
          <p:cNvPr id="38917" name="TextBox 5"/>
          <p:cNvSpPr txBox="1">
            <a:spLocks noChangeArrowheads="1"/>
          </p:cNvSpPr>
          <p:nvPr/>
        </p:nvSpPr>
        <p:spPr bwMode="auto">
          <a:xfrm>
            <a:off x="3711575" y="3702050"/>
            <a:ext cx="646113" cy="369888"/>
          </a:xfrm>
          <a:prstGeom prst="rect">
            <a:avLst/>
          </a:prstGeom>
          <a:noFill/>
          <a:ln w="9525">
            <a:noFill/>
            <a:miter lim="800000"/>
            <a:headEnd/>
            <a:tailEnd/>
          </a:ln>
        </p:spPr>
        <p:txBody>
          <a:bodyPr wrap="none">
            <a:spAutoFit/>
          </a:bodyPr>
          <a:lstStyle/>
          <a:p>
            <a:r>
              <a:rPr lang="en-CA" b="1">
                <a:latin typeface="Symbol" pitchFamily="18" charset="2"/>
              </a:rPr>
              <a:t>Q</a:t>
            </a:r>
            <a:r>
              <a:rPr lang="en-CA">
                <a:latin typeface="Times New Roman" pitchFamily="18" charset="0"/>
                <a:cs typeface="Times New Roman" pitchFamily="18" charset="0"/>
              </a:rPr>
              <a:t>(1)</a:t>
            </a:r>
          </a:p>
        </p:txBody>
      </p:sp>
      <p:sp>
        <p:nvSpPr>
          <p:cNvPr id="38918" name="TextBox 6"/>
          <p:cNvSpPr txBox="1">
            <a:spLocks noChangeArrowheads="1"/>
          </p:cNvSpPr>
          <p:nvPr/>
        </p:nvSpPr>
        <p:spPr bwMode="auto">
          <a:xfrm>
            <a:off x="3714750" y="4572000"/>
            <a:ext cx="1509713" cy="369888"/>
          </a:xfrm>
          <a:prstGeom prst="rect">
            <a:avLst/>
          </a:prstGeom>
          <a:noFill/>
          <a:ln w="9525">
            <a:noFill/>
            <a:miter lim="800000"/>
            <a:headEnd/>
            <a:tailEnd/>
          </a:ln>
        </p:spPr>
        <p:txBody>
          <a:bodyPr wrap="none">
            <a:spAutoFit/>
          </a:bodyPr>
          <a:lstStyle/>
          <a:p>
            <a:r>
              <a:rPr lang="en-CA" b="1">
                <a:latin typeface="Symbol" pitchFamily="18" charset="2"/>
              </a:rPr>
              <a:t>Q</a:t>
            </a:r>
            <a:r>
              <a:rPr lang="en-CA">
                <a:latin typeface="Times New Roman" pitchFamily="18" charset="0"/>
                <a:cs typeface="Times New Roman" pitchFamily="18" charset="0"/>
              </a:rPr>
              <a:t>(min(</a:t>
            </a:r>
            <a:r>
              <a:rPr lang="en-CA" i="1">
                <a:latin typeface="Times New Roman" pitchFamily="18" charset="0"/>
                <a:cs typeface="Times New Roman" pitchFamily="18" charset="0"/>
              </a:rPr>
              <a:t>M</a:t>
            </a:r>
            <a:r>
              <a:rPr lang="en-CA">
                <a:latin typeface="Times New Roman" pitchFamily="18" charset="0"/>
                <a:cs typeface="Times New Roman" pitchFamily="18" charset="0"/>
              </a:rPr>
              <a:t>, </a:t>
            </a:r>
            <a:r>
              <a:rPr lang="en-CA" i="1">
                <a:latin typeface="Times New Roman" pitchFamily="18" charset="0"/>
                <a:cs typeface="Times New Roman" pitchFamily="18" charset="0"/>
              </a:rPr>
              <a:t>N</a:t>
            </a:r>
            <a:r>
              <a:rPr lang="en-CA">
                <a:latin typeface="Times New Roman" pitchFamily="18" charset="0"/>
                <a:cs typeface="Times New Roman" pitchFamily="18" charset="0"/>
              </a:rPr>
              <a:t>))</a:t>
            </a:r>
          </a:p>
        </p:txBody>
      </p:sp>
      <p:sp>
        <p:nvSpPr>
          <p:cNvPr id="38919" name="TextBox 7"/>
          <p:cNvSpPr txBox="1">
            <a:spLocks noChangeArrowheads="1"/>
          </p:cNvSpPr>
          <p:nvPr/>
        </p:nvSpPr>
        <p:spPr bwMode="auto">
          <a:xfrm>
            <a:off x="3714750" y="5845175"/>
            <a:ext cx="625475" cy="369888"/>
          </a:xfrm>
          <a:prstGeom prst="rect">
            <a:avLst/>
          </a:prstGeom>
          <a:noFill/>
          <a:ln w="9525">
            <a:noFill/>
            <a:miter lim="800000"/>
            <a:headEnd/>
            <a:tailEnd/>
          </a:ln>
        </p:spPr>
        <p:txBody>
          <a:bodyPr wrap="none">
            <a:spAutoFit/>
          </a:bodyPr>
          <a:lstStyle/>
          <a:p>
            <a:r>
              <a:rPr lang="en-CA" b="1">
                <a:latin typeface="Symbol" pitchFamily="18" charset="2"/>
              </a:rPr>
              <a:t>Q</a:t>
            </a:r>
            <a:r>
              <a:rPr lang="en-CA">
                <a:latin typeface="Times New Roman" pitchFamily="18" charset="0"/>
                <a:cs typeface="Times New Roman" pitchFamily="18" charset="0"/>
              </a:rPr>
              <a:t>(</a:t>
            </a:r>
            <a:r>
              <a:rPr lang="en-CA" i="1">
                <a:latin typeface="Times New Roman" pitchFamily="18" charset="0"/>
                <a:cs typeface="Times New Roman" pitchFamily="18" charset="0"/>
              </a:rPr>
              <a:t>n</a:t>
            </a:r>
            <a:r>
              <a:rPr lang="en-CA">
                <a:latin typeface="Times New Roman" pitchFamily="18" charset="0"/>
                <a:cs typeface="Times New Roman" pitchFamily="18" charset="0"/>
              </a:rPr>
              <a:t>)</a:t>
            </a:r>
          </a:p>
        </p:txBody>
      </p:sp>
      <p:sp>
        <p:nvSpPr>
          <p:cNvPr id="38920" name="TextBox 8"/>
          <p:cNvSpPr txBox="1">
            <a:spLocks noChangeArrowheads="1"/>
          </p:cNvSpPr>
          <p:nvPr/>
        </p:nvSpPr>
        <p:spPr bwMode="auto">
          <a:xfrm>
            <a:off x="3714750" y="6345238"/>
            <a:ext cx="646113" cy="369887"/>
          </a:xfrm>
          <a:prstGeom prst="rect">
            <a:avLst/>
          </a:prstGeom>
          <a:noFill/>
          <a:ln w="9525">
            <a:noFill/>
            <a:miter lim="800000"/>
            <a:headEnd/>
            <a:tailEnd/>
          </a:ln>
        </p:spPr>
        <p:txBody>
          <a:bodyPr wrap="none">
            <a:spAutoFit/>
          </a:bodyPr>
          <a:lstStyle/>
          <a:p>
            <a:r>
              <a:rPr lang="en-CA" b="1">
                <a:latin typeface="Symbol" pitchFamily="18" charset="2"/>
              </a:rPr>
              <a:t>Q</a:t>
            </a:r>
            <a:r>
              <a:rPr lang="en-CA">
                <a:latin typeface="Times New Roman" pitchFamily="18" charset="0"/>
                <a:cs typeface="Times New Roman" pitchFamily="18" charset="0"/>
              </a:rPr>
              <a:t>(1)</a:t>
            </a:r>
          </a:p>
        </p:txBody>
      </p:sp>
      <p:sp>
        <p:nvSpPr>
          <p:cNvPr id="38921" name="TextBox 9"/>
          <p:cNvSpPr txBox="1">
            <a:spLocks noChangeArrowheads="1"/>
          </p:cNvSpPr>
          <p:nvPr/>
        </p:nvSpPr>
        <p:spPr bwMode="auto">
          <a:xfrm>
            <a:off x="3714750" y="5202238"/>
            <a:ext cx="701675" cy="369887"/>
          </a:xfrm>
          <a:prstGeom prst="rect">
            <a:avLst/>
          </a:prstGeom>
          <a:noFill/>
          <a:ln w="9525">
            <a:noFill/>
            <a:miter lim="800000"/>
            <a:headEnd/>
            <a:tailEnd/>
          </a:ln>
        </p:spPr>
        <p:txBody>
          <a:bodyPr wrap="none">
            <a:spAutoFit/>
          </a:bodyPr>
          <a:lstStyle/>
          <a:p>
            <a:r>
              <a:rPr lang="en-CA" b="1">
                <a:latin typeface="Symbol" pitchFamily="18" charset="2"/>
              </a:rPr>
              <a:t>Q</a:t>
            </a:r>
            <a:r>
              <a:rPr lang="en-CA">
                <a:latin typeface="Times New Roman" pitchFamily="18" charset="0"/>
                <a:cs typeface="Times New Roman" pitchFamily="18" charset="0"/>
              </a:rPr>
              <a:t>(</a:t>
            </a:r>
            <a:r>
              <a:rPr lang="en-CA" i="1">
                <a:latin typeface="Times New Roman" pitchFamily="18" charset="0"/>
                <a:cs typeface="Times New Roman" pitchFamily="18" charset="0"/>
              </a:rPr>
              <a:t>M</a:t>
            </a:r>
            <a:r>
              <a:rPr lang="en-CA">
                <a:latin typeface="Times New Roman" pitchFamily="18" charset="0"/>
                <a:cs typeface="Times New Roman" pitchFamily="18" charset="0"/>
              </a:rPr>
              <a:t>)</a:t>
            </a:r>
          </a:p>
        </p:txBody>
      </p:sp>
      <p:sp>
        <p:nvSpPr>
          <p:cNvPr id="38922" name="TextBox 10"/>
          <p:cNvSpPr txBox="1">
            <a:spLocks noChangeArrowheads="1"/>
          </p:cNvSpPr>
          <p:nvPr/>
        </p:nvSpPr>
        <p:spPr bwMode="auto">
          <a:xfrm>
            <a:off x="4929188" y="3643313"/>
            <a:ext cx="3422650" cy="646112"/>
          </a:xfrm>
          <a:prstGeom prst="rect">
            <a:avLst/>
          </a:prstGeom>
          <a:noFill/>
          <a:ln w="9525">
            <a:noFill/>
            <a:miter lim="800000"/>
            <a:headEnd/>
            <a:tailEnd/>
          </a:ln>
        </p:spPr>
        <p:txBody>
          <a:bodyPr>
            <a:spAutoFit/>
          </a:bodyPr>
          <a:lstStyle/>
          <a:p>
            <a:r>
              <a:rPr lang="en-CA" b="1">
                <a:latin typeface="Symbol" pitchFamily="18" charset="2"/>
              </a:rPr>
              <a:t>Q</a:t>
            </a:r>
            <a:r>
              <a:rPr lang="en-CA">
                <a:latin typeface="Times New Roman" pitchFamily="18" charset="0"/>
                <a:cs typeface="Times New Roman" pitchFamily="18" charset="0"/>
              </a:rPr>
              <a:t>(1 + 1 + min(</a:t>
            </a:r>
            <a:r>
              <a:rPr lang="en-CA" i="1">
                <a:latin typeface="Times New Roman" pitchFamily="18" charset="0"/>
                <a:cs typeface="Times New Roman" pitchFamily="18" charset="0"/>
              </a:rPr>
              <a:t>M</a:t>
            </a:r>
            <a:r>
              <a:rPr lang="en-CA">
                <a:latin typeface="Times New Roman" pitchFamily="18" charset="0"/>
                <a:cs typeface="Times New Roman" pitchFamily="18" charset="0"/>
              </a:rPr>
              <a:t>, </a:t>
            </a:r>
            <a:r>
              <a:rPr lang="en-CA" i="1">
                <a:latin typeface="Times New Roman" pitchFamily="18" charset="0"/>
                <a:cs typeface="Times New Roman" pitchFamily="18" charset="0"/>
              </a:rPr>
              <a:t>N</a:t>
            </a:r>
            <a:r>
              <a:rPr lang="en-CA">
                <a:latin typeface="Times New Roman" pitchFamily="18" charset="0"/>
                <a:cs typeface="Times New Roman" pitchFamily="18" charset="0"/>
              </a:rPr>
              <a:t>) + </a:t>
            </a:r>
            <a:r>
              <a:rPr lang="en-CA" i="1">
                <a:latin typeface="Times New Roman" pitchFamily="18" charset="0"/>
                <a:cs typeface="Times New Roman" pitchFamily="18" charset="0"/>
              </a:rPr>
              <a:t>M</a:t>
            </a:r>
            <a:r>
              <a:rPr lang="en-CA">
                <a:latin typeface="Times New Roman" pitchFamily="18" charset="0"/>
                <a:cs typeface="Times New Roman" pitchFamily="18" charset="0"/>
              </a:rPr>
              <a:t> + </a:t>
            </a:r>
            <a:r>
              <a:rPr lang="en-CA" i="1">
                <a:latin typeface="Times New Roman" pitchFamily="18" charset="0"/>
                <a:cs typeface="Times New Roman" pitchFamily="18" charset="0"/>
              </a:rPr>
              <a:t>n</a:t>
            </a:r>
            <a:r>
              <a:rPr lang="en-CA">
                <a:latin typeface="Times New Roman" pitchFamily="18" charset="0"/>
                <a:cs typeface="Times New Roman" pitchFamily="18" charset="0"/>
              </a:rPr>
              <a:t> + 1)</a:t>
            </a:r>
          </a:p>
          <a:p>
            <a:r>
              <a:rPr lang="en-CA">
                <a:latin typeface="Times New Roman" pitchFamily="18" charset="0"/>
                <a:cs typeface="Times New Roman" pitchFamily="18" charset="0"/>
              </a:rPr>
              <a:t>    = </a:t>
            </a:r>
            <a:r>
              <a:rPr lang="en-CA" b="1">
                <a:latin typeface="Symbol" pitchFamily="18" charset="2"/>
              </a:rPr>
              <a:t>Q</a:t>
            </a:r>
            <a:r>
              <a:rPr lang="en-CA">
                <a:latin typeface="Times New Roman" pitchFamily="18" charset="0"/>
                <a:cs typeface="Times New Roman" pitchFamily="18" charset="0"/>
              </a:rPr>
              <a:t>(</a:t>
            </a:r>
            <a:r>
              <a:rPr lang="en-CA" i="1">
                <a:latin typeface="Times New Roman" pitchFamily="18" charset="0"/>
                <a:cs typeface="Times New Roman" pitchFamily="18" charset="0"/>
              </a:rPr>
              <a:t>M</a:t>
            </a:r>
            <a:r>
              <a:rPr lang="en-CA">
                <a:latin typeface="Times New Roman" pitchFamily="18" charset="0"/>
                <a:cs typeface="Times New Roman" pitchFamily="18" charset="0"/>
              </a:rPr>
              <a:t> + </a:t>
            </a:r>
            <a:r>
              <a:rPr lang="en-CA" i="1">
                <a:latin typeface="Times New Roman" pitchFamily="18" charset="0"/>
                <a:cs typeface="Times New Roman" pitchFamily="18" charset="0"/>
              </a:rPr>
              <a:t>n</a:t>
            </a:r>
            <a:r>
              <a:rPr lang="en-CA">
                <a:latin typeface="Times New Roman" pitchFamily="18" charset="0"/>
                <a:cs typeface="Times New Roman" pitchFamily="18" charset="0"/>
              </a:rPr>
              <a:t>)</a:t>
            </a:r>
          </a:p>
        </p:txBody>
      </p:sp>
      <p:sp>
        <p:nvSpPr>
          <p:cNvPr id="38923" name="TextBox 12"/>
          <p:cNvSpPr txBox="1">
            <a:spLocks noChangeArrowheads="1"/>
          </p:cNvSpPr>
          <p:nvPr/>
        </p:nvSpPr>
        <p:spPr bwMode="auto">
          <a:xfrm>
            <a:off x="4857750" y="5140325"/>
            <a:ext cx="3848100" cy="646113"/>
          </a:xfrm>
          <a:prstGeom prst="rect">
            <a:avLst/>
          </a:prstGeom>
          <a:noFill/>
          <a:ln w="9525">
            <a:noFill/>
            <a:miter lim="800000"/>
            <a:headEnd/>
            <a:tailEnd/>
          </a:ln>
        </p:spPr>
        <p:txBody>
          <a:bodyPr>
            <a:spAutoFit/>
          </a:bodyPr>
          <a:lstStyle/>
          <a:p>
            <a:r>
              <a:rPr lang="en-US"/>
              <a:t>Note that </a:t>
            </a:r>
            <a:r>
              <a:rPr lang="en-CA">
                <a:latin typeface="Times New Roman" pitchFamily="18" charset="0"/>
                <a:cs typeface="Times New Roman" pitchFamily="18" charset="0"/>
              </a:rPr>
              <a:t>min(</a:t>
            </a:r>
            <a:r>
              <a:rPr lang="en-CA" i="1">
                <a:latin typeface="Times New Roman" pitchFamily="18" charset="0"/>
                <a:cs typeface="Times New Roman" pitchFamily="18" charset="0"/>
              </a:rPr>
              <a:t>M</a:t>
            </a:r>
            <a:r>
              <a:rPr lang="en-CA">
                <a:latin typeface="Times New Roman" pitchFamily="18" charset="0"/>
                <a:cs typeface="Times New Roman" pitchFamily="18" charset="0"/>
              </a:rPr>
              <a:t>, </a:t>
            </a:r>
            <a:r>
              <a:rPr lang="en-CA" i="1">
                <a:latin typeface="Times New Roman" pitchFamily="18" charset="0"/>
                <a:cs typeface="Times New Roman" pitchFamily="18" charset="0"/>
              </a:rPr>
              <a:t>N</a:t>
            </a:r>
            <a:r>
              <a:rPr lang="en-CA">
                <a:latin typeface="Times New Roman" pitchFamily="18" charset="0"/>
                <a:cs typeface="Times New Roman" pitchFamily="18" charset="0"/>
              </a:rPr>
              <a:t>) ≤ </a:t>
            </a:r>
            <a:r>
              <a:rPr lang="en-CA" i="1">
                <a:latin typeface="Times New Roman" pitchFamily="18" charset="0"/>
                <a:cs typeface="Times New Roman" pitchFamily="18" charset="0"/>
              </a:rPr>
              <a:t>M</a:t>
            </a:r>
            <a:r>
              <a:rPr lang="en-CA">
                <a:latin typeface="Times New Roman" pitchFamily="18" charset="0"/>
                <a:cs typeface="Times New Roman" pitchFamily="18" charset="0"/>
              </a:rPr>
              <a:t> </a:t>
            </a:r>
            <a:r>
              <a:rPr lang="en-US"/>
              <a:t> but we cannot say anything about </a:t>
            </a:r>
            <a:r>
              <a:rPr lang="en-CA" i="1">
                <a:latin typeface="Times New Roman" pitchFamily="18" charset="0"/>
                <a:cs typeface="Times New Roman" pitchFamily="18" charset="0"/>
              </a:rPr>
              <a:t>M</a:t>
            </a:r>
            <a:r>
              <a:rPr lang="en-US"/>
              <a:t> and </a:t>
            </a:r>
            <a:r>
              <a:rPr lang="en-CA" i="1">
                <a:latin typeface="Times New Roman" pitchFamily="18" charset="0"/>
                <a:cs typeface="Times New Roman" pitchFamily="18" charset="0"/>
              </a:rPr>
              <a:t>n</a:t>
            </a:r>
            <a:endParaRPr lang="en-CA">
              <a:latin typeface="Times New Roman" pitchFamily="18" charset="0"/>
              <a:cs typeface="Times New Roman" pitchFamily="18"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p:cNvSpPr>
          <p:nvPr>
            <p:ph type="title" idx="4294967295"/>
          </p:nvPr>
        </p:nvSpPr>
        <p:spPr/>
        <p:txBody>
          <a:bodyPr/>
          <a:lstStyle/>
          <a:p>
            <a:r>
              <a:rPr lang="en-US" smtClean="0">
                <a:latin typeface="Arial" charset="0"/>
                <a:cs typeface="Arial" charset="0"/>
              </a:rPr>
              <a:t>Outline</a:t>
            </a:r>
          </a:p>
        </p:txBody>
      </p:sp>
      <p:sp>
        <p:nvSpPr>
          <p:cNvPr id="21507" name="Rectangle 3"/>
          <p:cNvSpPr>
            <a:spLocks noGrp="1"/>
          </p:cNvSpPr>
          <p:nvPr>
            <p:ph type="body" idx="4294967295"/>
          </p:nvPr>
        </p:nvSpPr>
        <p:spPr>
          <a:xfrm>
            <a:off x="457200" y="1639888"/>
            <a:ext cx="8229600" cy="4525962"/>
          </a:xfrm>
        </p:spPr>
        <p:txBody>
          <a:bodyPr/>
          <a:lstStyle/>
          <a:p>
            <a:pPr>
              <a:buFont typeface="Arial" charset="0"/>
              <a:buNone/>
            </a:pPr>
            <a:r>
              <a:rPr lang="en-US" sz="2400" smtClean="0">
                <a:latin typeface="Arial" charset="0"/>
                <a:cs typeface="Arial" charset="0"/>
              </a:rPr>
              <a:t>	</a:t>
            </a:r>
            <a:r>
              <a:rPr lang="en-US" smtClean="0">
                <a:latin typeface="Arial" charset="0"/>
                <a:cs typeface="Arial" charset="0"/>
              </a:rPr>
              <a:t>In this topic, we will examine code to determine the run time of various operations</a:t>
            </a:r>
          </a:p>
          <a:p>
            <a:pPr>
              <a:buFont typeface="Arial" charset="0"/>
              <a:buNone/>
            </a:pPr>
            <a:endParaRPr lang="en-US" smtClean="0">
              <a:latin typeface="Arial" charset="0"/>
              <a:cs typeface="Arial" charset="0"/>
            </a:endParaRPr>
          </a:p>
          <a:p>
            <a:pPr>
              <a:buFont typeface="Arial" charset="0"/>
              <a:buNone/>
            </a:pPr>
            <a:r>
              <a:rPr lang="en-US" smtClean="0">
                <a:latin typeface="Arial" charset="0"/>
                <a:cs typeface="Arial" charset="0"/>
              </a:rPr>
              <a:t>	We will introduce machine instructions</a:t>
            </a:r>
          </a:p>
          <a:p>
            <a:pPr>
              <a:buFont typeface="Arial" charset="0"/>
              <a:buNone/>
            </a:pPr>
            <a:endParaRPr lang="en-US" smtClean="0">
              <a:latin typeface="Arial" charset="0"/>
              <a:cs typeface="Arial" charset="0"/>
            </a:endParaRPr>
          </a:p>
          <a:p>
            <a:pPr>
              <a:buFont typeface="Arial" charset="0"/>
              <a:buNone/>
            </a:pPr>
            <a:r>
              <a:rPr lang="en-US" smtClean="0">
                <a:latin typeface="Arial" charset="0"/>
                <a:cs typeface="Arial" charset="0"/>
              </a:rPr>
              <a:t>	We will calculate the run times of:</a:t>
            </a:r>
          </a:p>
          <a:p>
            <a:pPr lvl="1"/>
            <a:r>
              <a:rPr lang="en-US" smtClean="0">
                <a:latin typeface="Arial" charset="0"/>
                <a:cs typeface="Arial" charset="0"/>
              </a:rPr>
              <a:t>Operators		</a:t>
            </a:r>
            <a:r>
              <a:rPr lang="en-US" sz="1600" b="1" smtClean="0">
                <a:latin typeface="Courier New" pitchFamily="49" charset="0"/>
                <a:cs typeface="Arial" charset="0"/>
              </a:rPr>
              <a:t>+</a:t>
            </a:r>
            <a:r>
              <a:rPr lang="en-US" sz="1600" smtClean="0">
                <a:latin typeface="Arial" charset="0"/>
                <a:cs typeface="Arial" charset="0"/>
              </a:rPr>
              <a:t>, </a:t>
            </a:r>
            <a:r>
              <a:rPr lang="en-US" sz="1600" b="1" smtClean="0">
                <a:latin typeface="Courier New" pitchFamily="49" charset="0"/>
                <a:cs typeface="Arial" charset="0"/>
              </a:rPr>
              <a:t>-</a:t>
            </a:r>
            <a:r>
              <a:rPr lang="en-US" sz="1600" smtClean="0">
                <a:latin typeface="Arial" charset="0"/>
                <a:cs typeface="Arial" charset="0"/>
              </a:rPr>
              <a:t>, </a:t>
            </a:r>
            <a:r>
              <a:rPr lang="en-US" sz="1600" b="1" smtClean="0">
                <a:latin typeface="Courier New" pitchFamily="49" charset="0"/>
                <a:cs typeface="Arial" charset="0"/>
              </a:rPr>
              <a:t>=</a:t>
            </a:r>
            <a:r>
              <a:rPr lang="en-US" sz="1600" smtClean="0">
                <a:latin typeface="Arial" charset="0"/>
                <a:cs typeface="Arial" charset="0"/>
              </a:rPr>
              <a:t>, </a:t>
            </a:r>
            <a:r>
              <a:rPr lang="en-US" sz="1600" b="1" smtClean="0">
                <a:latin typeface="Courier New" pitchFamily="49" charset="0"/>
                <a:cs typeface="Arial" charset="0"/>
              </a:rPr>
              <a:t>+=</a:t>
            </a:r>
            <a:r>
              <a:rPr lang="en-US" sz="1600" smtClean="0">
                <a:latin typeface="Arial" charset="0"/>
                <a:cs typeface="Arial" charset="0"/>
              </a:rPr>
              <a:t>, </a:t>
            </a:r>
            <a:r>
              <a:rPr lang="en-US" sz="1600" b="1" smtClean="0">
                <a:latin typeface="Courier New" pitchFamily="49" charset="0"/>
                <a:cs typeface="Arial" charset="0"/>
              </a:rPr>
              <a:t>++</a:t>
            </a:r>
            <a:r>
              <a:rPr lang="en-US" sz="1600" smtClean="0">
                <a:latin typeface="Arial" charset="0"/>
                <a:cs typeface="Arial" charset="0"/>
              </a:rPr>
              <a:t>, etc.</a:t>
            </a:r>
          </a:p>
          <a:p>
            <a:pPr lvl="1"/>
            <a:r>
              <a:rPr lang="en-US" smtClean="0">
                <a:latin typeface="Arial" charset="0"/>
                <a:cs typeface="Arial" charset="0"/>
              </a:rPr>
              <a:t>Control statements	</a:t>
            </a:r>
            <a:r>
              <a:rPr lang="en-US" sz="1600" b="1" smtClean="0">
                <a:latin typeface="Courier New" pitchFamily="49" charset="0"/>
                <a:cs typeface="Arial" charset="0"/>
              </a:rPr>
              <a:t>if</a:t>
            </a:r>
            <a:r>
              <a:rPr lang="en-US" sz="1600" smtClean="0">
                <a:latin typeface="Arial" charset="0"/>
                <a:cs typeface="Arial" charset="0"/>
              </a:rPr>
              <a:t>, </a:t>
            </a:r>
            <a:r>
              <a:rPr lang="en-US" sz="1600" b="1" smtClean="0">
                <a:latin typeface="Courier New" pitchFamily="49" charset="0"/>
                <a:cs typeface="Arial" charset="0"/>
              </a:rPr>
              <a:t>for</a:t>
            </a:r>
            <a:r>
              <a:rPr lang="en-US" sz="1600" smtClean="0">
                <a:latin typeface="Arial" charset="0"/>
                <a:cs typeface="Arial" charset="0"/>
              </a:rPr>
              <a:t>, </a:t>
            </a:r>
            <a:r>
              <a:rPr lang="en-US" sz="1600" b="1" smtClean="0">
                <a:latin typeface="Courier New" pitchFamily="49" charset="0"/>
                <a:cs typeface="Arial" charset="0"/>
              </a:rPr>
              <a:t>while</a:t>
            </a:r>
            <a:r>
              <a:rPr lang="en-US" sz="1600" smtClean="0">
                <a:latin typeface="Arial" charset="0"/>
                <a:cs typeface="Arial" charset="0"/>
              </a:rPr>
              <a:t>, </a:t>
            </a:r>
            <a:r>
              <a:rPr lang="en-US" sz="1600" b="1" smtClean="0">
                <a:latin typeface="Courier New" pitchFamily="49" charset="0"/>
                <a:cs typeface="Arial" charset="0"/>
              </a:rPr>
              <a:t>do-while</a:t>
            </a:r>
            <a:r>
              <a:rPr lang="en-US" sz="1600" smtClean="0">
                <a:latin typeface="Arial" charset="0"/>
                <a:cs typeface="Arial" charset="0"/>
              </a:rPr>
              <a:t>, </a:t>
            </a:r>
            <a:r>
              <a:rPr lang="en-US" sz="1600" b="1" smtClean="0">
                <a:latin typeface="Courier New" pitchFamily="49" charset="0"/>
                <a:cs typeface="Arial" charset="0"/>
              </a:rPr>
              <a:t>switch</a:t>
            </a:r>
            <a:endParaRPr lang="en-US" sz="1600" smtClean="0">
              <a:latin typeface="Arial" charset="0"/>
              <a:cs typeface="Arial" charset="0"/>
            </a:endParaRPr>
          </a:p>
          <a:p>
            <a:pPr lvl="1"/>
            <a:r>
              <a:rPr lang="en-US" smtClean="0">
                <a:latin typeface="Arial" charset="0"/>
                <a:cs typeface="Arial" charset="0"/>
              </a:rPr>
              <a:t>Functions</a:t>
            </a:r>
          </a:p>
          <a:p>
            <a:pPr lvl="1"/>
            <a:r>
              <a:rPr lang="en-US" smtClean="0">
                <a:latin typeface="Arial" charset="0"/>
                <a:cs typeface="Arial" charset="0"/>
              </a:rPr>
              <a:t>Recursive functions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p:cNvSpPr>
          <p:nvPr>
            <p:ph type="title" idx="4294967295"/>
          </p:nvPr>
        </p:nvSpPr>
        <p:spPr/>
        <p:txBody>
          <a:bodyPr/>
          <a:lstStyle/>
          <a:p>
            <a:r>
              <a:rPr lang="en-US" smtClean="0">
                <a:latin typeface="Arial" charset="0"/>
                <a:cs typeface="Arial" charset="0"/>
              </a:rPr>
              <a:t>Blocks in Sequence</a:t>
            </a:r>
          </a:p>
        </p:txBody>
      </p:sp>
      <p:sp>
        <p:nvSpPr>
          <p:cNvPr id="39939" name="Rectangle 3"/>
          <p:cNvSpPr>
            <a:spLocks noGrp="1"/>
          </p:cNvSpPr>
          <p:nvPr>
            <p:ph type="body" idx="4294967295"/>
          </p:nvPr>
        </p:nvSpPr>
        <p:spPr/>
        <p:txBody>
          <a:bodyPr/>
          <a:lstStyle/>
          <a:p>
            <a:pPr>
              <a:buFont typeface="Arial" charset="0"/>
              <a:buNone/>
            </a:pPr>
            <a:r>
              <a:rPr lang="en-US" smtClean="0">
                <a:latin typeface="Arial" charset="0"/>
                <a:cs typeface="Arial" charset="0"/>
              </a:rPr>
              <a:t>	Other examples include:</a:t>
            </a:r>
          </a:p>
          <a:p>
            <a:pPr lvl="1"/>
            <a:r>
              <a:rPr lang="en-US" smtClean="0">
                <a:latin typeface="Arial" charset="0"/>
                <a:cs typeface="Arial" charset="0"/>
              </a:rPr>
              <a:t>Run three blocks of code which are </a:t>
            </a:r>
            <a:r>
              <a:rPr lang="en-CA" b="1" smtClean="0">
                <a:latin typeface="Symbol" pitchFamily="18" charset="2"/>
                <a:cs typeface="Arial" charset="0"/>
              </a:rPr>
              <a:t>Q</a:t>
            </a:r>
            <a:r>
              <a:rPr lang="en-CA" smtClean="0">
                <a:latin typeface="Times New Roman" pitchFamily="18" charset="0"/>
                <a:cs typeface="Times New Roman" pitchFamily="18" charset="0"/>
              </a:rPr>
              <a:t>(1)</a:t>
            </a:r>
            <a:r>
              <a:rPr lang="en-US" smtClean="0">
                <a:latin typeface="Arial" charset="0"/>
                <a:cs typeface="Arial" charset="0"/>
              </a:rPr>
              <a:t>, </a:t>
            </a:r>
            <a:r>
              <a:rPr lang="en-CA" b="1" smtClean="0">
                <a:latin typeface="Symbol" pitchFamily="18" charset="2"/>
                <a:cs typeface="Arial" charset="0"/>
              </a:rPr>
              <a:t>Q</a:t>
            </a:r>
            <a:r>
              <a:rPr lang="en-CA" smtClean="0">
                <a:latin typeface="Times New Roman" pitchFamily="18" charset="0"/>
                <a:cs typeface="Times New Roman" pitchFamily="18" charset="0"/>
              </a:rPr>
              <a:t>(</a:t>
            </a:r>
            <a:r>
              <a:rPr lang="en-CA" i="1" smtClean="0">
                <a:latin typeface="Times New Roman" pitchFamily="18" charset="0"/>
                <a:cs typeface="Times New Roman" pitchFamily="18" charset="0"/>
              </a:rPr>
              <a:t>n</a:t>
            </a:r>
            <a:r>
              <a:rPr lang="en-CA" baseline="30000" smtClean="0">
                <a:latin typeface="Times New Roman" pitchFamily="18" charset="0"/>
                <a:cs typeface="Times New Roman" pitchFamily="18" charset="0"/>
              </a:rPr>
              <a:t>2</a:t>
            </a:r>
            <a:r>
              <a:rPr lang="en-CA" smtClean="0">
                <a:latin typeface="Times New Roman" pitchFamily="18" charset="0"/>
                <a:cs typeface="Times New Roman" pitchFamily="18" charset="0"/>
              </a:rPr>
              <a:t>)</a:t>
            </a:r>
            <a:r>
              <a:rPr lang="en-US" smtClean="0">
                <a:latin typeface="Arial" charset="0"/>
                <a:cs typeface="Arial" charset="0"/>
              </a:rPr>
              <a:t>, and</a:t>
            </a:r>
            <a:r>
              <a:rPr lang="en-CA" smtClean="0">
                <a:latin typeface="Times New Roman" pitchFamily="18" charset="0"/>
                <a:cs typeface="Times New Roman" pitchFamily="18" charset="0"/>
              </a:rPr>
              <a:t> </a:t>
            </a:r>
            <a:r>
              <a:rPr lang="en-CA" b="1" smtClean="0">
                <a:latin typeface="Symbol" pitchFamily="18" charset="2"/>
                <a:cs typeface="Arial" charset="0"/>
              </a:rPr>
              <a:t>Q</a:t>
            </a:r>
            <a:r>
              <a:rPr lang="en-CA" smtClean="0">
                <a:latin typeface="Times New Roman" pitchFamily="18" charset="0"/>
                <a:cs typeface="Times New Roman" pitchFamily="18" charset="0"/>
              </a:rPr>
              <a:t>(</a:t>
            </a:r>
            <a:r>
              <a:rPr lang="en-CA" i="1" smtClean="0">
                <a:latin typeface="Times New Roman" pitchFamily="18" charset="0"/>
                <a:cs typeface="Times New Roman" pitchFamily="18" charset="0"/>
              </a:rPr>
              <a:t>n</a:t>
            </a:r>
            <a:r>
              <a:rPr lang="en-CA" smtClean="0">
                <a:latin typeface="Times New Roman" pitchFamily="18" charset="0"/>
                <a:cs typeface="Times New Roman" pitchFamily="18" charset="0"/>
              </a:rPr>
              <a:t>)</a:t>
            </a:r>
          </a:p>
          <a:p>
            <a:pPr lvl="1">
              <a:buFont typeface="Arial" charset="0"/>
              <a:buNone/>
            </a:pPr>
            <a:r>
              <a:rPr lang="en-US" smtClean="0">
                <a:latin typeface="Arial" charset="0"/>
                <a:cs typeface="Arial" charset="0"/>
              </a:rPr>
              <a:t>		Total run time </a:t>
            </a:r>
            <a:r>
              <a:rPr lang="en-CA" b="1" smtClean="0">
                <a:latin typeface="Symbol" pitchFamily="18" charset="2"/>
                <a:cs typeface="Arial" charset="0"/>
              </a:rPr>
              <a:t>Q</a:t>
            </a:r>
            <a:r>
              <a:rPr lang="en-CA" smtClean="0">
                <a:latin typeface="Times New Roman" pitchFamily="18" charset="0"/>
                <a:cs typeface="Times New Roman" pitchFamily="18" charset="0"/>
              </a:rPr>
              <a:t>(1 + </a:t>
            </a:r>
            <a:r>
              <a:rPr lang="en-CA" i="1" smtClean="0">
                <a:latin typeface="Times New Roman" pitchFamily="18" charset="0"/>
                <a:cs typeface="Times New Roman" pitchFamily="18" charset="0"/>
              </a:rPr>
              <a:t>n</a:t>
            </a:r>
            <a:r>
              <a:rPr lang="en-CA" baseline="30000" smtClean="0">
                <a:latin typeface="Times New Roman" pitchFamily="18" charset="0"/>
                <a:cs typeface="Times New Roman" pitchFamily="18" charset="0"/>
              </a:rPr>
              <a:t>2</a:t>
            </a:r>
            <a:r>
              <a:rPr lang="en-CA" i="1" smtClean="0">
                <a:latin typeface="Times New Roman" pitchFamily="18" charset="0"/>
                <a:cs typeface="Times New Roman" pitchFamily="18" charset="0"/>
              </a:rPr>
              <a:t> + n</a:t>
            </a:r>
            <a:r>
              <a:rPr lang="en-CA" smtClean="0">
                <a:latin typeface="Times New Roman" pitchFamily="18" charset="0"/>
                <a:cs typeface="Times New Roman" pitchFamily="18" charset="0"/>
              </a:rPr>
              <a:t>) = </a:t>
            </a:r>
            <a:r>
              <a:rPr lang="en-CA" b="1" smtClean="0">
                <a:latin typeface="Symbol" pitchFamily="18" charset="2"/>
                <a:cs typeface="Arial" charset="0"/>
              </a:rPr>
              <a:t>Q</a:t>
            </a:r>
            <a:r>
              <a:rPr lang="en-CA" smtClean="0">
                <a:latin typeface="Times New Roman" pitchFamily="18" charset="0"/>
                <a:cs typeface="Times New Roman" pitchFamily="18" charset="0"/>
              </a:rPr>
              <a:t>(</a:t>
            </a:r>
            <a:r>
              <a:rPr lang="en-CA" i="1" smtClean="0">
                <a:latin typeface="Times New Roman" pitchFamily="18" charset="0"/>
                <a:cs typeface="Times New Roman" pitchFamily="18" charset="0"/>
              </a:rPr>
              <a:t>n</a:t>
            </a:r>
            <a:r>
              <a:rPr lang="en-CA" baseline="30000" smtClean="0">
                <a:latin typeface="Times New Roman" pitchFamily="18" charset="0"/>
                <a:cs typeface="Times New Roman" pitchFamily="18" charset="0"/>
              </a:rPr>
              <a:t>2</a:t>
            </a:r>
            <a:r>
              <a:rPr lang="en-CA" smtClean="0">
                <a:latin typeface="Times New Roman" pitchFamily="18" charset="0"/>
                <a:cs typeface="Times New Roman" pitchFamily="18" charset="0"/>
              </a:rPr>
              <a:t>)</a:t>
            </a:r>
          </a:p>
          <a:p>
            <a:pPr lvl="1"/>
            <a:r>
              <a:rPr lang="en-US" smtClean="0">
                <a:latin typeface="Arial" charset="0"/>
                <a:cs typeface="Arial" charset="0"/>
              </a:rPr>
              <a:t>Run two blocks of code which are </a:t>
            </a:r>
            <a:r>
              <a:rPr lang="en-CA" b="1" smtClean="0">
                <a:latin typeface="Symbol" pitchFamily="18" charset="2"/>
                <a:cs typeface="Arial" charset="0"/>
              </a:rPr>
              <a:t>Q</a:t>
            </a:r>
            <a:r>
              <a:rPr lang="en-CA" smtClean="0">
                <a:latin typeface="Times New Roman" pitchFamily="18" charset="0"/>
                <a:cs typeface="Times New Roman" pitchFamily="18" charset="0"/>
              </a:rPr>
              <a:t>(</a:t>
            </a:r>
            <a:r>
              <a:rPr lang="en-CA" i="1" smtClean="0">
                <a:latin typeface="Times New Roman" pitchFamily="18" charset="0"/>
                <a:cs typeface="Times New Roman" pitchFamily="18" charset="0"/>
              </a:rPr>
              <a:t>n </a:t>
            </a:r>
            <a:r>
              <a:rPr lang="en-CA" smtClean="0">
                <a:latin typeface="Times New Roman" pitchFamily="18" charset="0"/>
                <a:cs typeface="Times New Roman" pitchFamily="18" charset="0"/>
              </a:rPr>
              <a:t>ln(</a:t>
            </a:r>
            <a:r>
              <a:rPr lang="en-CA" i="1" smtClean="0">
                <a:latin typeface="Times New Roman" pitchFamily="18" charset="0"/>
                <a:cs typeface="Times New Roman" pitchFamily="18" charset="0"/>
              </a:rPr>
              <a:t>n</a:t>
            </a:r>
            <a:r>
              <a:rPr lang="en-CA" smtClean="0">
                <a:latin typeface="Times New Roman" pitchFamily="18" charset="0"/>
                <a:cs typeface="Times New Roman" pitchFamily="18" charset="0"/>
              </a:rPr>
              <a:t>))</a:t>
            </a:r>
            <a:r>
              <a:rPr lang="en-US" smtClean="0">
                <a:latin typeface="Arial" charset="0"/>
                <a:cs typeface="Arial" charset="0"/>
              </a:rPr>
              <a:t>, and</a:t>
            </a:r>
            <a:r>
              <a:rPr lang="en-CA" smtClean="0">
                <a:latin typeface="Times New Roman" pitchFamily="18" charset="0"/>
                <a:cs typeface="Times New Roman" pitchFamily="18" charset="0"/>
              </a:rPr>
              <a:t> </a:t>
            </a:r>
            <a:r>
              <a:rPr lang="en-CA" b="1" smtClean="0">
                <a:latin typeface="Symbol" pitchFamily="18" charset="2"/>
                <a:cs typeface="Arial" charset="0"/>
              </a:rPr>
              <a:t>Q</a:t>
            </a:r>
            <a:r>
              <a:rPr lang="en-CA" smtClean="0">
                <a:latin typeface="Times New Roman" pitchFamily="18" charset="0"/>
                <a:cs typeface="Times New Roman" pitchFamily="18" charset="0"/>
              </a:rPr>
              <a:t>(</a:t>
            </a:r>
            <a:r>
              <a:rPr lang="en-CA" i="1" smtClean="0">
                <a:latin typeface="Times New Roman" pitchFamily="18" charset="0"/>
                <a:cs typeface="Times New Roman" pitchFamily="18" charset="0"/>
              </a:rPr>
              <a:t>n</a:t>
            </a:r>
            <a:r>
              <a:rPr lang="en-CA" baseline="30000" smtClean="0">
                <a:latin typeface="Times New Roman" pitchFamily="18" charset="0"/>
                <a:cs typeface="Times New Roman" pitchFamily="18" charset="0"/>
              </a:rPr>
              <a:t>1.5</a:t>
            </a:r>
            <a:r>
              <a:rPr lang="en-CA" smtClean="0">
                <a:latin typeface="Times New Roman" pitchFamily="18" charset="0"/>
                <a:cs typeface="Times New Roman" pitchFamily="18" charset="0"/>
              </a:rPr>
              <a:t>)</a:t>
            </a:r>
          </a:p>
          <a:p>
            <a:pPr lvl="1">
              <a:buFont typeface="Arial" charset="0"/>
              <a:buNone/>
            </a:pPr>
            <a:r>
              <a:rPr lang="en-US" smtClean="0">
                <a:latin typeface="Arial" charset="0"/>
                <a:cs typeface="Arial" charset="0"/>
              </a:rPr>
              <a:t>		Total run time </a:t>
            </a:r>
            <a:r>
              <a:rPr lang="en-CA" b="1" smtClean="0">
                <a:latin typeface="Symbol" pitchFamily="18" charset="2"/>
                <a:cs typeface="Arial" charset="0"/>
              </a:rPr>
              <a:t>Q</a:t>
            </a:r>
            <a:r>
              <a:rPr lang="en-CA" smtClean="0">
                <a:latin typeface="Times New Roman" pitchFamily="18" charset="0"/>
                <a:cs typeface="Times New Roman" pitchFamily="18" charset="0"/>
              </a:rPr>
              <a:t>(</a:t>
            </a:r>
            <a:r>
              <a:rPr lang="en-CA" i="1" smtClean="0">
                <a:latin typeface="Times New Roman" pitchFamily="18" charset="0"/>
                <a:cs typeface="Times New Roman" pitchFamily="18" charset="0"/>
              </a:rPr>
              <a:t>n </a:t>
            </a:r>
            <a:r>
              <a:rPr lang="en-CA" smtClean="0">
                <a:latin typeface="Times New Roman" pitchFamily="18" charset="0"/>
                <a:cs typeface="Times New Roman" pitchFamily="18" charset="0"/>
              </a:rPr>
              <a:t>ln(</a:t>
            </a:r>
            <a:r>
              <a:rPr lang="en-CA" i="1" smtClean="0">
                <a:latin typeface="Times New Roman" pitchFamily="18" charset="0"/>
                <a:cs typeface="Times New Roman" pitchFamily="18" charset="0"/>
              </a:rPr>
              <a:t>n</a:t>
            </a:r>
            <a:r>
              <a:rPr lang="en-CA" smtClean="0">
                <a:latin typeface="Times New Roman" pitchFamily="18" charset="0"/>
                <a:cs typeface="Times New Roman" pitchFamily="18" charset="0"/>
              </a:rPr>
              <a:t>) + </a:t>
            </a:r>
            <a:r>
              <a:rPr lang="en-CA" i="1" smtClean="0">
                <a:latin typeface="Times New Roman" pitchFamily="18" charset="0"/>
                <a:cs typeface="Times New Roman" pitchFamily="18" charset="0"/>
              </a:rPr>
              <a:t>n</a:t>
            </a:r>
            <a:r>
              <a:rPr lang="en-CA" baseline="30000" smtClean="0">
                <a:latin typeface="Times New Roman" pitchFamily="18" charset="0"/>
                <a:cs typeface="Times New Roman" pitchFamily="18" charset="0"/>
              </a:rPr>
              <a:t>1.5</a:t>
            </a:r>
            <a:r>
              <a:rPr lang="en-CA" smtClean="0">
                <a:latin typeface="Times New Roman" pitchFamily="18" charset="0"/>
                <a:cs typeface="Times New Roman" pitchFamily="18" charset="0"/>
              </a:rPr>
              <a:t>) = </a:t>
            </a:r>
            <a:r>
              <a:rPr lang="en-CA" b="1" smtClean="0">
                <a:latin typeface="Symbol" pitchFamily="18" charset="2"/>
                <a:cs typeface="Arial" charset="0"/>
              </a:rPr>
              <a:t>Q</a:t>
            </a:r>
            <a:r>
              <a:rPr lang="en-CA" smtClean="0">
                <a:latin typeface="Times New Roman" pitchFamily="18" charset="0"/>
                <a:cs typeface="Times New Roman" pitchFamily="18" charset="0"/>
              </a:rPr>
              <a:t>(</a:t>
            </a:r>
            <a:r>
              <a:rPr lang="en-CA" i="1" smtClean="0">
                <a:latin typeface="Times New Roman" pitchFamily="18" charset="0"/>
                <a:cs typeface="Times New Roman" pitchFamily="18" charset="0"/>
              </a:rPr>
              <a:t>n</a:t>
            </a:r>
            <a:r>
              <a:rPr lang="en-CA" baseline="30000" smtClean="0">
                <a:latin typeface="Times New Roman" pitchFamily="18" charset="0"/>
                <a:cs typeface="Times New Roman" pitchFamily="18" charset="0"/>
              </a:rPr>
              <a:t>1.5</a:t>
            </a:r>
            <a:r>
              <a:rPr lang="en-CA" smtClean="0">
                <a:latin typeface="Times New Roman" pitchFamily="18" charset="0"/>
                <a:cs typeface="Times New Roman" pitchFamily="18" charset="0"/>
              </a:rPr>
              <a:t>)</a:t>
            </a:r>
            <a:endParaRPr lang="en-US" smtClean="0">
              <a:latin typeface="Arial" charset="0"/>
              <a:cs typeface="Arial" charset="0"/>
            </a:endParaRPr>
          </a:p>
          <a:p>
            <a:pPr>
              <a:buFont typeface="Arial" charset="0"/>
              <a:buNone/>
            </a:pPr>
            <a:endParaRPr lang="en-US" smtClean="0">
              <a:latin typeface="Arial" charset="0"/>
              <a:cs typeface="Arial" charset="0"/>
            </a:endParaRPr>
          </a:p>
          <a:p>
            <a:pPr>
              <a:buFont typeface="Arial" charset="0"/>
              <a:buNone/>
            </a:pPr>
            <a:r>
              <a:rPr lang="en-US" smtClean="0">
                <a:latin typeface="Arial" charset="0"/>
                <a:cs typeface="Arial" charset="0"/>
              </a:rPr>
              <a:t>	Recall this linear ordering from the previous topic</a:t>
            </a:r>
          </a:p>
          <a:p>
            <a:endParaRPr lang="en-US" smtClean="0">
              <a:latin typeface="Arial" charset="0"/>
              <a:cs typeface="Arial" charset="0"/>
            </a:endParaRPr>
          </a:p>
          <a:p>
            <a:endParaRPr lang="en-US" smtClean="0">
              <a:latin typeface="Arial" charset="0"/>
              <a:cs typeface="Arial" charset="0"/>
            </a:endParaRPr>
          </a:p>
          <a:p>
            <a:endParaRPr lang="en-US" smtClean="0">
              <a:latin typeface="Arial" charset="0"/>
              <a:cs typeface="Arial" charset="0"/>
            </a:endParaRPr>
          </a:p>
          <a:p>
            <a:endParaRPr lang="en-US" smtClean="0">
              <a:latin typeface="Arial" charset="0"/>
              <a:cs typeface="Arial" charset="0"/>
            </a:endParaRPr>
          </a:p>
          <a:p>
            <a:pPr lvl="1"/>
            <a:endParaRPr lang="en-US" smtClean="0">
              <a:latin typeface="Arial" charset="0"/>
              <a:cs typeface="Arial" charset="0"/>
            </a:endParaRPr>
          </a:p>
          <a:p>
            <a:pPr lvl="1"/>
            <a:r>
              <a:rPr lang="en-US" smtClean="0">
                <a:latin typeface="Arial" charset="0"/>
                <a:cs typeface="Arial" charset="0"/>
              </a:rPr>
              <a:t>When considering a sum, take the dominant term</a:t>
            </a:r>
          </a:p>
        </p:txBody>
      </p:sp>
      <p:pic>
        <p:nvPicPr>
          <p:cNvPr id="39940" name="Picture 5" descr="ff1"/>
          <p:cNvPicPr>
            <a:picLocks noChangeAspect="1" noChangeArrowheads="1"/>
          </p:cNvPicPr>
          <p:nvPr/>
        </p:nvPicPr>
        <p:blipFill>
          <a:blip r:embed="rId3" cstate="print"/>
          <a:srcRect/>
          <a:stretch>
            <a:fillRect/>
          </a:stretch>
        </p:blipFill>
        <p:spPr bwMode="auto">
          <a:xfrm>
            <a:off x="1857375" y="4076700"/>
            <a:ext cx="5819775" cy="1655763"/>
          </a:xfrm>
          <a:prstGeom prst="rect">
            <a:avLst/>
          </a:prstGeom>
          <a:noFill/>
          <a:ln w="9525">
            <a:noFill/>
            <a:miter lim="800000"/>
            <a:headEnd/>
            <a:tailEnd/>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p:cNvSpPr>
          <p:nvPr>
            <p:ph type="title" idx="4294967295"/>
          </p:nvPr>
        </p:nvSpPr>
        <p:spPr/>
        <p:txBody>
          <a:bodyPr/>
          <a:lstStyle/>
          <a:p>
            <a:r>
              <a:rPr lang="en-US" smtClean="0">
                <a:latin typeface="Arial" charset="0"/>
                <a:cs typeface="Arial" charset="0"/>
              </a:rPr>
              <a:t>Control Statements</a:t>
            </a:r>
            <a:endParaRPr lang="en-US" sz="4000" smtClean="0">
              <a:latin typeface="Arial" charset="0"/>
              <a:cs typeface="Arial" charset="0"/>
            </a:endParaRPr>
          </a:p>
        </p:txBody>
      </p:sp>
      <p:sp>
        <p:nvSpPr>
          <p:cNvPr id="40963" name="Rectangle 3"/>
          <p:cNvSpPr>
            <a:spLocks noGrp="1"/>
          </p:cNvSpPr>
          <p:nvPr>
            <p:ph type="body" idx="4294967295"/>
          </p:nvPr>
        </p:nvSpPr>
        <p:spPr/>
        <p:txBody>
          <a:bodyPr/>
          <a:lstStyle/>
          <a:p>
            <a:pPr>
              <a:buFont typeface="Arial" charset="0"/>
              <a:buNone/>
            </a:pPr>
            <a:r>
              <a:rPr lang="en-US" smtClean="0">
                <a:latin typeface="Arial" charset="0"/>
                <a:cs typeface="Arial" charset="0"/>
              </a:rPr>
              <a:t>	Next we will look at the following control statements</a:t>
            </a:r>
          </a:p>
          <a:p>
            <a:pPr>
              <a:buFont typeface="Arial" charset="0"/>
              <a:buNone/>
            </a:pPr>
            <a:endParaRPr lang="en-US" smtClean="0">
              <a:latin typeface="Arial" charset="0"/>
              <a:cs typeface="Arial" charset="0"/>
            </a:endParaRPr>
          </a:p>
          <a:p>
            <a:pPr>
              <a:buFont typeface="Arial" charset="0"/>
              <a:buNone/>
            </a:pPr>
            <a:r>
              <a:rPr lang="en-US" smtClean="0">
                <a:latin typeface="Arial" charset="0"/>
                <a:cs typeface="Arial" charset="0"/>
              </a:rPr>
              <a:t>	These are statements which potentially alter the execution of instructions</a:t>
            </a:r>
          </a:p>
          <a:p>
            <a:pPr lvl="1"/>
            <a:r>
              <a:rPr lang="en-US" smtClean="0">
                <a:latin typeface="Arial" charset="0"/>
                <a:cs typeface="Arial" charset="0"/>
              </a:rPr>
              <a:t>Conditional statements</a:t>
            </a:r>
          </a:p>
          <a:p>
            <a:pPr lvl="2">
              <a:buFont typeface="Arial" charset="0"/>
              <a:buNone/>
            </a:pPr>
            <a:r>
              <a:rPr lang="en-US" smtClean="0">
                <a:latin typeface="Arial" charset="0"/>
                <a:cs typeface="Arial" charset="0"/>
              </a:rPr>
              <a:t>	</a:t>
            </a:r>
            <a:r>
              <a:rPr lang="en-US" b="1" smtClean="0">
                <a:latin typeface="Consolas" pitchFamily="49" charset="0"/>
                <a:cs typeface="Arial" charset="0"/>
              </a:rPr>
              <a:t>if</a:t>
            </a:r>
            <a:r>
              <a:rPr lang="en-US" smtClean="0">
                <a:latin typeface="Arial" charset="0"/>
                <a:cs typeface="Arial" charset="0"/>
              </a:rPr>
              <a:t>, </a:t>
            </a:r>
            <a:r>
              <a:rPr lang="en-US" b="1" smtClean="0">
                <a:latin typeface="Consolas" pitchFamily="49" charset="0"/>
                <a:cs typeface="Arial" charset="0"/>
              </a:rPr>
              <a:t>switch</a:t>
            </a:r>
          </a:p>
          <a:p>
            <a:pPr lvl="1"/>
            <a:r>
              <a:rPr lang="en-US" smtClean="0">
                <a:latin typeface="Arial" charset="0"/>
                <a:cs typeface="Arial" charset="0"/>
              </a:rPr>
              <a:t>Condition-controlled loops</a:t>
            </a:r>
          </a:p>
          <a:p>
            <a:pPr lvl="2">
              <a:buFont typeface="Arial" charset="0"/>
              <a:buNone/>
            </a:pPr>
            <a:r>
              <a:rPr lang="en-US" smtClean="0">
                <a:latin typeface="Arial" charset="0"/>
                <a:cs typeface="Arial" charset="0"/>
              </a:rPr>
              <a:t>	</a:t>
            </a:r>
            <a:r>
              <a:rPr lang="en-US" b="1" smtClean="0">
                <a:latin typeface="Consolas" pitchFamily="49" charset="0"/>
                <a:cs typeface="Arial" charset="0"/>
              </a:rPr>
              <a:t>for</a:t>
            </a:r>
            <a:r>
              <a:rPr lang="en-US" smtClean="0">
                <a:latin typeface="Arial" charset="0"/>
                <a:cs typeface="Arial" charset="0"/>
              </a:rPr>
              <a:t>, </a:t>
            </a:r>
            <a:r>
              <a:rPr lang="en-US" b="1" smtClean="0">
                <a:latin typeface="Consolas" pitchFamily="49" charset="0"/>
                <a:cs typeface="Arial" charset="0"/>
              </a:rPr>
              <a:t>while</a:t>
            </a:r>
            <a:r>
              <a:rPr lang="en-US" smtClean="0">
                <a:latin typeface="Arial" charset="0"/>
                <a:cs typeface="Arial" charset="0"/>
              </a:rPr>
              <a:t>, </a:t>
            </a:r>
            <a:r>
              <a:rPr lang="en-US" b="1" smtClean="0">
                <a:latin typeface="Consolas" pitchFamily="49" charset="0"/>
                <a:cs typeface="Arial" charset="0"/>
              </a:rPr>
              <a:t>do-while</a:t>
            </a:r>
          </a:p>
          <a:p>
            <a:pPr lvl="1"/>
            <a:r>
              <a:rPr lang="en-US" smtClean="0">
                <a:latin typeface="Arial" charset="0"/>
                <a:cs typeface="Arial" charset="0"/>
              </a:rPr>
              <a:t>Count-controlled loops</a:t>
            </a:r>
          </a:p>
          <a:p>
            <a:pPr lvl="2">
              <a:buFont typeface="Arial" charset="0"/>
              <a:buNone/>
            </a:pPr>
            <a:r>
              <a:rPr lang="en-US" smtClean="0">
                <a:latin typeface="Arial" charset="0"/>
                <a:cs typeface="Arial" charset="0"/>
              </a:rPr>
              <a:t>	</a:t>
            </a:r>
            <a:r>
              <a:rPr lang="en-US" b="1" smtClean="0">
                <a:latin typeface="Consolas" pitchFamily="49" charset="0"/>
                <a:cs typeface="Arial" charset="0"/>
              </a:rPr>
              <a:t>for i from 1 to 10 do ... end do;       # Maple</a:t>
            </a:r>
          </a:p>
          <a:p>
            <a:pPr lvl="1"/>
            <a:r>
              <a:rPr lang="en-US" smtClean="0">
                <a:latin typeface="Arial" charset="0"/>
                <a:cs typeface="Arial" charset="0"/>
              </a:rPr>
              <a:t>Collection-controlled loops</a:t>
            </a:r>
          </a:p>
          <a:p>
            <a:pPr lvl="2">
              <a:buFont typeface="Arial" charset="0"/>
              <a:buNone/>
            </a:pPr>
            <a:r>
              <a:rPr lang="en-US" smtClean="0">
                <a:latin typeface="Arial" charset="0"/>
                <a:cs typeface="Arial" charset="0"/>
              </a:rPr>
              <a:t>	</a:t>
            </a:r>
            <a:r>
              <a:rPr lang="en-CA" b="1" smtClean="0">
                <a:latin typeface="Consolas" pitchFamily="49" charset="0"/>
                <a:cs typeface="Arial" charset="0"/>
              </a:rPr>
              <a:t>foreach ( int i in array ) { ... }</a:t>
            </a:r>
            <a:r>
              <a:rPr lang="en-US" b="1" smtClean="0">
                <a:latin typeface="Consolas" pitchFamily="49" charset="0"/>
                <a:cs typeface="Arial" charset="0"/>
              </a:rPr>
              <a:t>      // C#</a:t>
            </a:r>
          </a:p>
          <a:p>
            <a:pPr lvl="2">
              <a:buFont typeface="Arial" charset="0"/>
              <a:buNone/>
            </a:pPr>
            <a:endParaRPr lang="en-US" sz="1800" b="1" smtClean="0">
              <a:latin typeface="Consolas" pitchFamily="49" charset="0"/>
              <a:cs typeface="Arial" charset="0"/>
            </a:endParaRPr>
          </a:p>
          <a:p>
            <a:pPr lvl="2">
              <a:buFont typeface="Arial" charset="0"/>
              <a:buNone/>
            </a:pPr>
            <a:endParaRPr lang="en-US" sz="1800" b="1" smtClean="0">
              <a:latin typeface="Consolas" pitchFamily="49" charset="0"/>
              <a:cs typeface="Arial"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p:cNvSpPr>
          <p:nvPr>
            <p:ph type="title" idx="4294967295"/>
          </p:nvPr>
        </p:nvSpPr>
        <p:spPr/>
        <p:txBody>
          <a:bodyPr/>
          <a:lstStyle/>
          <a:p>
            <a:r>
              <a:rPr lang="en-US" smtClean="0">
                <a:latin typeface="Arial" charset="0"/>
                <a:cs typeface="Arial" charset="0"/>
              </a:rPr>
              <a:t>Control Statements</a:t>
            </a:r>
            <a:endParaRPr lang="en-US" sz="4000" smtClean="0">
              <a:latin typeface="Arial" charset="0"/>
              <a:cs typeface="Arial" charset="0"/>
            </a:endParaRPr>
          </a:p>
        </p:txBody>
      </p:sp>
      <p:sp>
        <p:nvSpPr>
          <p:cNvPr id="41987" name="Rectangle 3"/>
          <p:cNvSpPr>
            <a:spLocks noGrp="1"/>
          </p:cNvSpPr>
          <p:nvPr>
            <p:ph type="body" idx="4294967295"/>
          </p:nvPr>
        </p:nvSpPr>
        <p:spPr/>
        <p:txBody>
          <a:bodyPr/>
          <a:lstStyle/>
          <a:p>
            <a:pPr>
              <a:buFont typeface="Arial" charset="0"/>
              <a:buNone/>
            </a:pPr>
            <a:r>
              <a:rPr lang="en-US" smtClean="0">
                <a:latin typeface="Arial" charset="0"/>
                <a:cs typeface="Arial" charset="0"/>
              </a:rPr>
              <a:t>	Given any collection of nested control statements, it is always necessary to work inside out</a:t>
            </a:r>
          </a:p>
          <a:p>
            <a:pPr lvl="1"/>
            <a:r>
              <a:rPr lang="en-US" smtClean="0">
                <a:latin typeface="Arial" charset="0"/>
                <a:cs typeface="Arial" charset="0"/>
              </a:rPr>
              <a:t>Determine the run times of the inner-most statements and work your way out</a:t>
            </a:r>
          </a:p>
          <a:p>
            <a:pPr lvl="1"/>
            <a:endParaRPr lang="en-US" sz="2000" smtClean="0">
              <a:latin typeface="Arial" charset="0"/>
              <a:cs typeface="Arial" charset="0"/>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p:cNvSpPr>
          <p:nvPr>
            <p:ph type="title" idx="4294967295"/>
          </p:nvPr>
        </p:nvSpPr>
        <p:spPr/>
        <p:txBody>
          <a:bodyPr/>
          <a:lstStyle/>
          <a:p>
            <a:r>
              <a:rPr lang="en-US" smtClean="0">
                <a:latin typeface="Arial" charset="0"/>
                <a:cs typeface="Arial" charset="0"/>
              </a:rPr>
              <a:t>Control Statements</a:t>
            </a:r>
          </a:p>
        </p:txBody>
      </p:sp>
      <p:sp>
        <p:nvSpPr>
          <p:cNvPr id="43011" name="Rectangle 3"/>
          <p:cNvSpPr>
            <a:spLocks noGrp="1"/>
          </p:cNvSpPr>
          <p:nvPr>
            <p:ph type="body" idx="4294967295"/>
          </p:nvPr>
        </p:nvSpPr>
        <p:spPr/>
        <p:txBody>
          <a:bodyPr/>
          <a:lstStyle/>
          <a:p>
            <a:pPr>
              <a:buFont typeface="Arial" charset="0"/>
              <a:buNone/>
            </a:pPr>
            <a:r>
              <a:rPr lang="en-US" smtClean="0">
                <a:latin typeface="Arial" charset="0"/>
                <a:cs typeface="Arial" charset="0"/>
              </a:rPr>
              <a:t>	Given</a:t>
            </a:r>
          </a:p>
          <a:p>
            <a:pPr lvl="2">
              <a:buFont typeface="Arial" charset="0"/>
              <a:buNone/>
            </a:pPr>
            <a:r>
              <a:rPr lang="en-US" b="1" smtClean="0">
                <a:latin typeface="Courier New" pitchFamily="49" charset="0"/>
                <a:cs typeface="Arial" charset="0"/>
              </a:rPr>
              <a:t>if ( </a:t>
            </a:r>
            <a:r>
              <a:rPr lang="en-US" b="1" i="1" smtClean="0">
                <a:latin typeface="Courier New" pitchFamily="49" charset="0"/>
                <a:cs typeface="Arial" charset="0"/>
              </a:rPr>
              <a:t>condition</a:t>
            </a:r>
            <a:r>
              <a:rPr lang="en-US" b="1" smtClean="0">
                <a:latin typeface="Courier New" pitchFamily="49" charset="0"/>
                <a:cs typeface="Arial" charset="0"/>
              </a:rPr>
              <a:t> ) {</a:t>
            </a:r>
          </a:p>
          <a:p>
            <a:pPr lvl="2">
              <a:buFont typeface="Arial" charset="0"/>
              <a:buNone/>
            </a:pPr>
            <a:r>
              <a:rPr lang="en-US" b="1" smtClean="0">
                <a:latin typeface="Courier New" pitchFamily="49" charset="0"/>
                <a:cs typeface="Arial" charset="0"/>
              </a:rPr>
              <a:t>    // true body</a:t>
            </a:r>
          </a:p>
          <a:p>
            <a:pPr lvl="2">
              <a:buFont typeface="Arial" charset="0"/>
              <a:buNone/>
            </a:pPr>
            <a:r>
              <a:rPr lang="en-US" b="1" smtClean="0">
                <a:latin typeface="Courier New" pitchFamily="49" charset="0"/>
                <a:cs typeface="Arial" charset="0"/>
              </a:rPr>
              <a:t>} else {</a:t>
            </a:r>
          </a:p>
          <a:p>
            <a:pPr lvl="2">
              <a:buFont typeface="Arial" charset="0"/>
              <a:buNone/>
            </a:pPr>
            <a:r>
              <a:rPr lang="en-US" b="1" smtClean="0">
                <a:latin typeface="Courier New" pitchFamily="49" charset="0"/>
                <a:cs typeface="Arial" charset="0"/>
              </a:rPr>
              <a:t>    // false body</a:t>
            </a:r>
          </a:p>
          <a:p>
            <a:pPr lvl="2">
              <a:buFont typeface="Arial" charset="0"/>
              <a:buNone/>
            </a:pPr>
            <a:r>
              <a:rPr lang="en-US" b="1" smtClean="0">
                <a:latin typeface="Courier New" pitchFamily="49" charset="0"/>
                <a:cs typeface="Arial" charset="0"/>
              </a:rPr>
              <a:t>}</a:t>
            </a:r>
            <a:endParaRPr lang="en-US" sz="2800" b="1" smtClean="0">
              <a:latin typeface="Arial" charset="0"/>
              <a:cs typeface="Arial" charset="0"/>
            </a:endParaRPr>
          </a:p>
          <a:p>
            <a:pPr>
              <a:buFont typeface="Arial" charset="0"/>
              <a:buNone/>
            </a:pPr>
            <a:endParaRPr lang="en-US" smtClean="0">
              <a:latin typeface="Arial" charset="0"/>
              <a:cs typeface="Arial" charset="0"/>
            </a:endParaRPr>
          </a:p>
          <a:p>
            <a:pPr>
              <a:buFont typeface="Arial" charset="0"/>
              <a:buNone/>
            </a:pPr>
            <a:r>
              <a:rPr lang="en-US" smtClean="0">
                <a:latin typeface="Arial" charset="0"/>
                <a:cs typeface="Arial" charset="0"/>
              </a:rPr>
              <a:t>	The run time of a conditional statement is:</a:t>
            </a:r>
          </a:p>
          <a:p>
            <a:pPr lvl="1"/>
            <a:r>
              <a:rPr lang="en-US" smtClean="0">
                <a:latin typeface="Arial" charset="0"/>
                <a:cs typeface="Arial" charset="0"/>
              </a:rPr>
              <a:t>the run time of the condition (the test), plus</a:t>
            </a:r>
          </a:p>
          <a:p>
            <a:pPr lvl="1"/>
            <a:r>
              <a:rPr lang="en-US" smtClean="0">
                <a:latin typeface="Arial" charset="0"/>
                <a:cs typeface="Arial" charset="0"/>
              </a:rPr>
              <a:t>the run time of the body which is run</a:t>
            </a:r>
          </a:p>
          <a:p>
            <a:pPr lvl="1"/>
            <a:endParaRPr lang="en-US" smtClean="0">
              <a:latin typeface="Arial" charset="0"/>
              <a:cs typeface="Arial" charset="0"/>
            </a:endParaRPr>
          </a:p>
          <a:p>
            <a:pPr>
              <a:buFont typeface="Arial" charset="0"/>
              <a:buNone/>
            </a:pPr>
            <a:r>
              <a:rPr lang="en-US" smtClean="0">
                <a:latin typeface="Arial" charset="0"/>
                <a:cs typeface="Arial" charset="0"/>
              </a:rPr>
              <a:t>	In most cases, the run time of the condition is </a:t>
            </a:r>
            <a:r>
              <a:rPr lang="en-US" b="1" smtClean="0">
                <a:latin typeface="Symbol" pitchFamily="18" charset="2"/>
                <a:cs typeface="Arial" charset="0"/>
              </a:rPr>
              <a:t>Q</a:t>
            </a:r>
            <a:r>
              <a:rPr lang="en-US" smtClean="0">
                <a:latin typeface="Times New Roman" pitchFamily="18" charset="0"/>
                <a:cs typeface="Arial" charset="0"/>
              </a:rPr>
              <a:t>(1)</a:t>
            </a:r>
            <a:endParaRPr lang="en-US" smtClean="0">
              <a:latin typeface="Arial" charset="0"/>
              <a:cs typeface="Arial" charset="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p:cNvSpPr>
          <p:nvPr>
            <p:ph type="title" idx="4294967295"/>
          </p:nvPr>
        </p:nvSpPr>
        <p:spPr/>
        <p:txBody>
          <a:bodyPr/>
          <a:lstStyle/>
          <a:p>
            <a:r>
              <a:rPr lang="en-US" smtClean="0">
                <a:solidFill>
                  <a:srgbClr val="000000"/>
                </a:solidFill>
                <a:latin typeface="Arial" charset="0"/>
                <a:cs typeface="Arial" charset="0"/>
              </a:rPr>
              <a:t>Control Statements</a:t>
            </a:r>
            <a:endParaRPr lang="en-US" sz="3600" smtClean="0">
              <a:latin typeface="Arial" charset="0"/>
              <a:cs typeface="Arial" charset="0"/>
            </a:endParaRPr>
          </a:p>
        </p:txBody>
      </p:sp>
      <p:sp>
        <p:nvSpPr>
          <p:cNvPr id="44035" name="Rectangle 3"/>
          <p:cNvSpPr>
            <a:spLocks noGrp="1"/>
          </p:cNvSpPr>
          <p:nvPr>
            <p:ph type="body" idx="4294967295"/>
          </p:nvPr>
        </p:nvSpPr>
        <p:spPr/>
        <p:txBody>
          <a:bodyPr/>
          <a:lstStyle/>
          <a:p>
            <a:pPr>
              <a:buFont typeface="Arial" charset="0"/>
              <a:buNone/>
            </a:pPr>
            <a:r>
              <a:rPr lang="en-US" sz="2400" smtClean="0">
                <a:latin typeface="Arial" charset="0"/>
                <a:cs typeface="Arial" charset="0"/>
              </a:rPr>
              <a:t>	</a:t>
            </a:r>
            <a:r>
              <a:rPr lang="en-US" smtClean="0">
                <a:latin typeface="Arial" charset="0"/>
                <a:cs typeface="Arial" charset="0"/>
              </a:rPr>
              <a:t>In some cases, it is easy to determine which statement must be run:</a:t>
            </a:r>
            <a:br>
              <a:rPr lang="en-US" smtClean="0">
                <a:latin typeface="Arial" charset="0"/>
                <a:cs typeface="Arial" charset="0"/>
              </a:rPr>
            </a:br>
            <a:endParaRPr lang="en-US" sz="2400" smtClean="0">
              <a:latin typeface="Arial" charset="0"/>
              <a:cs typeface="Arial" charset="0"/>
            </a:endParaRPr>
          </a:p>
          <a:p>
            <a:pPr>
              <a:buFont typeface="Arial" charset="0"/>
              <a:buNone/>
            </a:pPr>
            <a:r>
              <a:rPr lang="en-US" sz="1800" smtClean="0">
                <a:latin typeface="Consolas" pitchFamily="49" charset="0"/>
                <a:cs typeface="Consolas" pitchFamily="49" charset="0"/>
              </a:rPr>
              <a:t>		int factorial ( int n ) {</a:t>
            </a:r>
          </a:p>
          <a:p>
            <a:pPr>
              <a:buFont typeface="Arial" charset="0"/>
              <a:buNone/>
            </a:pPr>
            <a:r>
              <a:rPr lang="en-US" sz="1800" smtClean="0">
                <a:latin typeface="Consolas" pitchFamily="49" charset="0"/>
                <a:cs typeface="Consolas" pitchFamily="49" charset="0"/>
              </a:rPr>
              <a:t>			if ( n == 0 ) {</a:t>
            </a:r>
          </a:p>
          <a:p>
            <a:pPr>
              <a:buFont typeface="Arial" charset="0"/>
              <a:buNone/>
            </a:pPr>
            <a:r>
              <a:rPr lang="en-US" sz="1800" smtClean="0">
                <a:latin typeface="Consolas" pitchFamily="49" charset="0"/>
                <a:cs typeface="Consolas" pitchFamily="49" charset="0"/>
              </a:rPr>
              <a:t>				return 1;</a:t>
            </a:r>
          </a:p>
          <a:p>
            <a:pPr>
              <a:buFont typeface="Arial" charset="0"/>
              <a:buNone/>
            </a:pPr>
            <a:r>
              <a:rPr lang="en-US" sz="1800" smtClean="0">
                <a:latin typeface="Consolas" pitchFamily="49" charset="0"/>
                <a:cs typeface="Consolas" pitchFamily="49" charset="0"/>
              </a:rPr>
              <a:t>			} else {</a:t>
            </a:r>
          </a:p>
          <a:p>
            <a:pPr>
              <a:buFont typeface="Arial" charset="0"/>
              <a:buNone/>
            </a:pPr>
            <a:r>
              <a:rPr lang="en-US" sz="1800" smtClean="0">
                <a:latin typeface="Consolas" pitchFamily="49" charset="0"/>
                <a:cs typeface="Consolas" pitchFamily="49" charset="0"/>
              </a:rPr>
              <a:t>				return n * factorial ( n – 1 );</a:t>
            </a:r>
          </a:p>
          <a:p>
            <a:pPr>
              <a:buFont typeface="Arial" charset="0"/>
              <a:buNone/>
            </a:pPr>
            <a:r>
              <a:rPr lang="en-US" sz="1800" smtClean="0">
                <a:latin typeface="Consolas" pitchFamily="49" charset="0"/>
                <a:cs typeface="Consolas" pitchFamily="49" charset="0"/>
              </a:rPr>
              <a:t>			}</a:t>
            </a:r>
          </a:p>
          <a:p>
            <a:pPr>
              <a:buFont typeface="Arial" charset="0"/>
              <a:buNone/>
            </a:pPr>
            <a:r>
              <a:rPr lang="en-US" sz="1800" smtClean="0">
                <a:latin typeface="Consolas" pitchFamily="49" charset="0"/>
                <a:cs typeface="Consolas" pitchFamily="49" charset="0"/>
              </a:rPr>
              <a:t>		}</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p:cNvSpPr>
          <p:nvPr>
            <p:ph type="title" idx="4294967295"/>
          </p:nvPr>
        </p:nvSpPr>
        <p:spPr/>
        <p:txBody>
          <a:bodyPr/>
          <a:lstStyle/>
          <a:p>
            <a:r>
              <a:rPr lang="en-US" smtClean="0">
                <a:solidFill>
                  <a:srgbClr val="000000"/>
                </a:solidFill>
                <a:latin typeface="Arial" charset="0"/>
                <a:cs typeface="Arial" charset="0"/>
              </a:rPr>
              <a:t>Control Statements</a:t>
            </a:r>
            <a:endParaRPr lang="en-US" sz="3600" smtClean="0">
              <a:latin typeface="Arial" charset="0"/>
              <a:cs typeface="Arial" charset="0"/>
            </a:endParaRPr>
          </a:p>
        </p:txBody>
      </p:sp>
      <p:sp>
        <p:nvSpPr>
          <p:cNvPr id="45059" name="Rectangle 3"/>
          <p:cNvSpPr>
            <a:spLocks noGrp="1"/>
          </p:cNvSpPr>
          <p:nvPr>
            <p:ph type="body" idx="4294967295"/>
          </p:nvPr>
        </p:nvSpPr>
        <p:spPr/>
        <p:txBody>
          <a:bodyPr/>
          <a:lstStyle/>
          <a:p>
            <a:pPr>
              <a:buFont typeface="Arial" charset="0"/>
              <a:buNone/>
            </a:pPr>
            <a:r>
              <a:rPr lang="en-US" sz="2400" smtClean="0">
                <a:latin typeface="Arial" charset="0"/>
                <a:cs typeface="Arial" charset="0"/>
              </a:rPr>
              <a:t>	</a:t>
            </a:r>
            <a:r>
              <a:rPr lang="en-US" smtClean="0">
                <a:latin typeface="Arial" charset="0"/>
                <a:cs typeface="Arial" charset="0"/>
              </a:rPr>
              <a:t>In others, it is less obvious</a:t>
            </a:r>
          </a:p>
          <a:p>
            <a:pPr lvl="1"/>
            <a:r>
              <a:rPr lang="en-US" smtClean="0">
                <a:latin typeface="Arial" charset="0"/>
                <a:cs typeface="Arial" charset="0"/>
              </a:rPr>
              <a:t>Find the maximum entry in an array:</a:t>
            </a:r>
            <a:endParaRPr lang="en-US" sz="2000" smtClean="0">
              <a:latin typeface="Arial" charset="0"/>
              <a:cs typeface="Arial" charset="0"/>
            </a:endParaRPr>
          </a:p>
          <a:p>
            <a:pPr lvl="1">
              <a:buFont typeface="Arial" charset="0"/>
              <a:buNone/>
            </a:pPr>
            <a:endParaRPr lang="en-US" sz="2000" smtClean="0">
              <a:latin typeface="Arial" charset="0"/>
              <a:cs typeface="Arial" charset="0"/>
            </a:endParaRPr>
          </a:p>
          <a:p>
            <a:pPr>
              <a:buFont typeface="Arial" charset="0"/>
              <a:buNone/>
            </a:pPr>
            <a:r>
              <a:rPr lang="en-US" sz="1600" smtClean="0">
                <a:latin typeface="Consolas" pitchFamily="49" charset="0"/>
                <a:cs typeface="Consolas" pitchFamily="49" charset="0"/>
              </a:rPr>
              <a:t>		int find_max( int *array, int n ) {</a:t>
            </a:r>
          </a:p>
          <a:p>
            <a:pPr>
              <a:buFont typeface="Arial" charset="0"/>
              <a:buNone/>
            </a:pPr>
            <a:r>
              <a:rPr lang="en-US" sz="1600" smtClean="0">
                <a:latin typeface="Consolas" pitchFamily="49" charset="0"/>
                <a:cs typeface="Consolas" pitchFamily="49" charset="0"/>
              </a:rPr>
              <a:t>		    max = array[0];</a:t>
            </a:r>
          </a:p>
          <a:p>
            <a:pPr>
              <a:buFont typeface="Arial" charset="0"/>
              <a:buNone/>
            </a:pPr>
            <a:endParaRPr lang="en-US" sz="1600" smtClean="0">
              <a:latin typeface="Consolas" pitchFamily="49" charset="0"/>
              <a:cs typeface="Consolas" pitchFamily="49" charset="0"/>
            </a:endParaRPr>
          </a:p>
          <a:p>
            <a:pPr>
              <a:buFont typeface="Arial" charset="0"/>
              <a:buNone/>
            </a:pPr>
            <a:r>
              <a:rPr lang="en-US" sz="1600" smtClean="0">
                <a:latin typeface="Consolas" pitchFamily="49" charset="0"/>
                <a:cs typeface="Consolas" pitchFamily="49" charset="0"/>
              </a:rPr>
              <a:t>		    for ( int i = 1; i &lt; n; ++i ) {</a:t>
            </a:r>
          </a:p>
          <a:p>
            <a:pPr>
              <a:buFont typeface="Arial" charset="0"/>
              <a:buNone/>
            </a:pPr>
            <a:r>
              <a:rPr lang="en-US" sz="1600" smtClean="0">
                <a:latin typeface="Consolas" pitchFamily="49" charset="0"/>
                <a:cs typeface="Consolas" pitchFamily="49" charset="0"/>
              </a:rPr>
              <a:t>		        if ( array[i] &gt; max ) {</a:t>
            </a:r>
          </a:p>
          <a:p>
            <a:pPr>
              <a:buFont typeface="Arial" charset="0"/>
              <a:buNone/>
            </a:pPr>
            <a:r>
              <a:rPr lang="en-US" sz="1600" smtClean="0">
                <a:latin typeface="Consolas" pitchFamily="49" charset="0"/>
                <a:cs typeface="Consolas" pitchFamily="49" charset="0"/>
              </a:rPr>
              <a:t>		            </a:t>
            </a:r>
            <a:r>
              <a:rPr lang="en-US" sz="1600" b="1" smtClean="0">
                <a:solidFill>
                  <a:srgbClr val="FF0000"/>
                </a:solidFill>
                <a:latin typeface="Consolas" pitchFamily="49" charset="0"/>
                <a:cs typeface="Consolas" pitchFamily="49" charset="0"/>
              </a:rPr>
              <a:t>max = array[i];</a:t>
            </a:r>
          </a:p>
          <a:p>
            <a:pPr>
              <a:buFont typeface="Arial" charset="0"/>
              <a:buNone/>
            </a:pPr>
            <a:r>
              <a:rPr lang="en-US" sz="1600" smtClean="0">
                <a:latin typeface="Consolas" pitchFamily="49" charset="0"/>
                <a:cs typeface="Consolas" pitchFamily="49" charset="0"/>
              </a:rPr>
              <a:t>		        }</a:t>
            </a:r>
          </a:p>
          <a:p>
            <a:pPr>
              <a:buFont typeface="Arial" charset="0"/>
              <a:buNone/>
            </a:pPr>
            <a:r>
              <a:rPr lang="en-US" sz="1600" smtClean="0">
                <a:latin typeface="Consolas" pitchFamily="49" charset="0"/>
                <a:cs typeface="Consolas" pitchFamily="49" charset="0"/>
              </a:rPr>
              <a:t>		    }</a:t>
            </a:r>
          </a:p>
          <a:p>
            <a:pPr>
              <a:buFont typeface="Arial" charset="0"/>
              <a:buNone/>
            </a:pPr>
            <a:endParaRPr lang="en-US" sz="1600" smtClean="0">
              <a:latin typeface="Consolas" pitchFamily="49" charset="0"/>
              <a:cs typeface="Consolas" pitchFamily="49" charset="0"/>
            </a:endParaRPr>
          </a:p>
          <a:p>
            <a:pPr>
              <a:buFont typeface="Arial" charset="0"/>
              <a:buNone/>
            </a:pPr>
            <a:r>
              <a:rPr lang="en-US" sz="1600" smtClean="0">
                <a:latin typeface="Consolas" pitchFamily="49" charset="0"/>
                <a:cs typeface="Consolas" pitchFamily="49" charset="0"/>
              </a:rPr>
              <a:t>		    return max;</a:t>
            </a:r>
          </a:p>
          <a:p>
            <a:pPr>
              <a:buFont typeface="Arial" charset="0"/>
              <a:buNone/>
            </a:pPr>
            <a:r>
              <a:rPr lang="en-US" sz="1600" smtClean="0">
                <a:latin typeface="Consolas" pitchFamily="49" charset="0"/>
                <a:cs typeface="Consolas" pitchFamily="49" charset="0"/>
              </a:rPr>
              <a:t>		}</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p:cNvSpPr>
          <p:nvPr>
            <p:ph type="title" idx="4294967295"/>
          </p:nvPr>
        </p:nvSpPr>
        <p:spPr/>
        <p:txBody>
          <a:bodyPr/>
          <a:lstStyle/>
          <a:p>
            <a:r>
              <a:rPr lang="en-US" smtClean="0">
                <a:latin typeface="Arial" charset="0"/>
                <a:cs typeface="Arial" charset="0"/>
              </a:rPr>
              <a:t>Analysis of Statements</a:t>
            </a:r>
          </a:p>
        </p:txBody>
      </p:sp>
      <p:sp>
        <p:nvSpPr>
          <p:cNvPr id="46083" name="Rectangle 3"/>
          <p:cNvSpPr>
            <a:spLocks noGrp="1"/>
          </p:cNvSpPr>
          <p:nvPr>
            <p:ph type="body" idx="4294967295"/>
          </p:nvPr>
        </p:nvSpPr>
        <p:spPr/>
        <p:txBody>
          <a:bodyPr/>
          <a:lstStyle/>
          <a:p>
            <a:pPr>
              <a:buFont typeface="Arial" charset="0"/>
              <a:buNone/>
            </a:pPr>
            <a:r>
              <a:rPr lang="en-US" smtClean="0">
                <a:latin typeface="Arial" charset="0"/>
                <a:cs typeface="Arial" charset="0"/>
              </a:rPr>
              <a:t>	In this case, we don’t know</a:t>
            </a:r>
          </a:p>
          <a:p>
            <a:pPr>
              <a:buFont typeface="Arial" charset="0"/>
              <a:buNone/>
            </a:pPr>
            <a:endParaRPr lang="en-US" smtClean="0">
              <a:latin typeface="Arial" charset="0"/>
              <a:cs typeface="Arial" charset="0"/>
            </a:endParaRPr>
          </a:p>
          <a:p>
            <a:pPr>
              <a:buFont typeface="Arial" charset="0"/>
              <a:buNone/>
            </a:pPr>
            <a:r>
              <a:rPr lang="en-US" smtClean="0">
                <a:latin typeface="Arial" charset="0"/>
                <a:cs typeface="Arial" charset="0"/>
              </a:rPr>
              <a:t>	If we had information about the distribution of the entries of the array, we may be able to determine it</a:t>
            </a:r>
          </a:p>
          <a:p>
            <a:pPr lvl="1"/>
            <a:r>
              <a:rPr lang="en-US" smtClean="0">
                <a:latin typeface="Arial" charset="0"/>
                <a:cs typeface="Arial" charset="0"/>
              </a:rPr>
              <a:t>if the list is sorted (ascending) it will always be run</a:t>
            </a:r>
          </a:p>
          <a:p>
            <a:pPr lvl="1"/>
            <a:r>
              <a:rPr lang="en-US" smtClean="0">
                <a:latin typeface="Arial" charset="0"/>
                <a:cs typeface="Arial" charset="0"/>
              </a:rPr>
              <a:t>if the list is sorted (descending) it will be run once</a:t>
            </a:r>
          </a:p>
          <a:p>
            <a:pPr lvl="1"/>
            <a:r>
              <a:rPr lang="en-US" smtClean="0">
                <a:latin typeface="Arial" charset="0"/>
                <a:cs typeface="Arial" charset="0"/>
              </a:rPr>
              <a:t>if the list is uniformly randomly distributed, then???</a:t>
            </a:r>
            <a:endParaRPr lang="en-US" sz="2000" smtClean="0">
              <a:latin typeface="Arial" charset="0"/>
              <a:cs typeface="Arial" charset="0"/>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p:cNvSpPr>
          <p:nvPr>
            <p:ph type="title" idx="4294967295"/>
          </p:nvPr>
        </p:nvSpPr>
        <p:spPr/>
        <p:txBody>
          <a:bodyPr/>
          <a:lstStyle/>
          <a:p>
            <a:r>
              <a:rPr lang="en-US" smtClean="0">
                <a:latin typeface="Arial" charset="0"/>
                <a:cs typeface="Arial" charset="0"/>
              </a:rPr>
              <a:t>Condition-controlled Loops</a:t>
            </a:r>
          </a:p>
        </p:txBody>
      </p:sp>
      <p:sp>
        <p:nvSpPr>
          <p:cNvPr id="47107" name="Rectangle 3"/>
          <p:cNvSpPr>
            <a:spLocks noGrp="1"/>
          </p:cNvSpPr>
          <p:nvPr>
            <p:ph type="body" idx="4294967295"/>
          </p:nvPr>
        </p:nvSpPr>
        <p:spPr/>
        <p:txBody>
          <a:bodyPr/>
          <a:lstStyle/>
          <a:p>
            <a:pPr>
              <a:buFont typeface="Arial" charset="0"/>
              <a:buNone/>
            </a:pPr>
            <a:r>
              <a:rPr lang="en-US" smtClean="0">
                <a:latin typeface="Arial" charset="0"/>
                <a:cs typeface="Arial" charset="0"/>
              </a:rPr>
              <a:t>	The C++ for loop is a condition controlled statement:</a:t>
            </a:r>
          </a:p>
          <a:p>
            <a:pPr>
              <a:buFont typeface="Arial" charset="0"/>
              <a:buNone/>
            </a:pPr>
            <a:r>
              <a:rPr lang="en-US" sz="1800" smtClean="0">
                <a:latin typeface="Consolas" pitchFamily="49" charset="0"/>
                <a:cs typeface="Arial" charset="0"/>
              </a:rPr>
              <a:t>	</a:t>
            </a:r>
            <a:r>
              <a:rPr lang="en-US" sz="1800" b="1" smtClean="0">
                <a:latin typeface="Consolas" pitchFamily="49" charset="0"/>
                <a:cs typeface="Arial" charset="0"/>
              </a:rPr>
              <a:t>	</a:t>
            </a:r>
            <a:r>
              <a:rPr lang="en-US" sz="1800" smtClean="0">
                <a:latin typeface="Consolas" pitchFamily="49" charset="0"/>
                <a:cs typeface="Arial" charset="0"/>
              </a:rPr>
              <a:t>for ( int i = 0; i &lt; N; ++i ) {</a:t>
            </a:r>
          </a:p>
          <a:p>
            <a:pPr>
              <a:buFont typeface="Arial" charset="0"/>
              <a:buNone/>
            </a:pPr>
            <a:r>
              <a:rPr lang="en-US" sz="1800" smtClean="0">
                <a:latin typeface="Consolas" pitchFamily="49" charset="0"/>
                <a:cs typeface="Arial" charset="0"/>
              </a:rPr>
              <a:t>			// ...</a:t>
            </a:r>
          </a:p>
          <a:p>
            <a:pPr>
              <a:buFont typeface="Arial" charset="0"/>
              <a:buNone/>
            </a:pPr>
            <a:r>
              <a:rPr lang="en-US" sz="1800" smtClean="0">
                <a:latin typeface="Consolas" pitchFamily="49" charset="0"/>
                <a:cs typeface="Arial" charset="0"/>
              </a:rPr>
              <a:t>		}</a:t>
            </a:r>
          </a:p>
          <a:p>
            <a:pPr>
              <a:buFont typeface="Arial" charset="0"/>
              <a:buNone/>
            </a:pPr>
            <a:r>
              <a:rPr lang="en-US" smtClean="0">
                <a:latin typeface="Arial" charset="0"/>
                <a:cs typeface="Arial" charset="0"/>
              </a:rPr>
              <a:t>	is identical to</a:t>
            </a:r>
          </a:p>
          <a:p>
            <a:pPr>
              <a:buFont typeface="Arial" charset="0"/>
              <a:buNone/>
            </a:pPr>
            <a:r>
              <a:rPr lang="en-US" sz="1800" smtClean="0">
                <a:latin typeface="Consolas" pitchFamily="49" charset="0"/>
                <a:cs typeface="Arial" charset="0"/>
              </a:rPr>
              <a:t>		int i = 0;			// initialization</a:t>
            </a:r>
          </a:p>
          <a:p>
            <a:pPr>
              <a:buFont typeface="Arial" charset="0"/>
              <a:buNone/>
            </a:pPr>
            <a:r>
              <a:rPr lang="en-US" sz="1800" smtClean="0">
                <a:latin typeface="Consolas" pitchFamily="49" charset="0"/>
                <a:cs typeface="Arial" charset="0"/>
              </a:rPr>
              <a:t>		while ( i &lt; N ) {		// condition</a:t>
            </a:r>
          </a:p>
          <a:p>
            <a:pPr>
              <a:buFont typeface="Arial" charset="0"/>
              <a:buNone/>
            </a:pPr>
            <a:r>
              <a:rPr lang="en-US" sz="1800" smtClean="0">
                <a:latin typeface="Consolas" pitchFamily="49" charset="0"/>
                <a:cs typeface="Arial" charset="0"/>
              </a:rPr>
              <a:t>		    // ...</a:t>
            </a:r>
          </a:p>
          <a:p>
            <a:pPr>
              <a:buFont typeface="Arial" charset="0"/>
              <a:buNone/>
            </a:pPr>
            <a:r>
              <a:rPr lang="en-US" sz="1800" smtClean="0">
                <a:latin typeface="Consolas" pitchFamily="49" charset="0"/>
                <a:cs typeface="Arial" charset="0"/>
              </a:rPr>
              <a:t>		    ++i;			// increment</a:t>
            </a:r>
          </a:p>
          <a:p>
            <a:pPr>
              <a:buFont typeface="Arial" charset="0"/>
              <a:buNone/>
            </a:pPr>
            <a:r>
              <a:rPr lang="en-US" sz="1800" smtClean="0">
                <a:latin typeface="Consolas" pitchFamily="49" charset="0"/>
                <a:cs typeface="Arial" charset="0"/>
              </a:rPr>
              <a:t>		}</a:t>
            </a:r>
          </a:p>
          <a:p>
            <a:pPr>
              <a:buFont typeface="Arial" charset="0"/>
              <a:buNone/>
            </a:pPr>
            <a:endParaRPr lang="en-US" sz="1800" smtClean="0">
              <a:latin typeface="Arial" charset="0"/>
              <a:cs typeface="Arial" charset="0"/>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p:cNvSpPr>
          <p:nvPr>
            <p:ph type="title" idx="4294967295"/>
          </p:nvPr>
        </p:nvSpPr>
        <p:spPr/>
        <p:txBody>
          <a:bodyPr/>
          <a:lstStyle/>
          <a:p>
            <a:r>
              <a:rPr lang="en-US" smtClean="0">
                <a:latin typeface="Arial" charset="0"/>
                <a:cs typeface="Arial" charset="0"/>
              </a:rPr>
              <a:t>Condition-controlled Loops</a:t>
            </a:r>
          </a:p>
        </p:txBody>
      </p:sp>
      <p:sp>
        <p:nvSpPr>
          <p:cNvPr id="48131" name="Rectangle 3"/>
          <p:cNvSpPr>
            <a:spLocks noGrp="1"/>
          </p:cNvSpPr>
          <p:nvPr>
            <p:ph type="body" idx="4294967295"/>
          </p:nvPr>
        </p:nvSpPr>
        <p:spPr/>
        <p:txBody>
          <a:bodyPr/>
          <a:lstStyle/>
          <a:p>
            <a:pPr>
              <a:buFont typeface="Arial" charset="0"/>
              <a:buNone/>
            </a:pPr>
            <a:r>
              <a:rPr lang="en-US" smtClean="0">
                <a:latin typeface="Arial" charset="0"/>
                <a:cs typeface="Arial" charset="0"/>
              </a:rPr>
              <a:t>	The initialization, condition, and increment usually are single statements running in </a:t>
            </a:r>
            <a:r>
              <a:rPr lang="en-US" b="1" smtClean="0">
                <a:latin typeface="Symbol" pitchFamily="18" charset="2"/>
                <a:cs typeface="Arial" charset="0"/>
              </a:rPr>
              <a:t>Q</a:t>
            </a:r>
            <a:r>
              <a:rPr lang="en-US" smtClean="0">
                <a:latin typeface="Times New Roman" pitchFamily="18" charset="0"/>
                <a:cs typeface="Arial" charset="0"/>
              </a:rPr>
              <a:t>(1)</a:t>
            </a:r>
            <a:endParaRPr lang="en-US" smtClean="0">
              <a:latin typeface="Arial" charset="0"/>
              <a:cs typeface="Arial" charset="0"/>
            </a:endParaRPr>
          </a:p>
          <a:p>
            <a:pPr>
              <a:buFont typeface="Arial" charset="0"/>
              <a:buNone/>
            </a:pPr>
            <a:endParaRPr lang="en-US" sz="1800" smtClean="0">
              <a:latin typeface="Consolas" pitchFamily="49" charset="0"/>
              <a:cs typeface="Arial" charset="0"/>
            </a:endParaRPr>
          </a:p>
          <a:p>
            <a:pPr>
              <a:buFont typeface="Arial" charset="0"/>
              <a:buNone/>
            </a:pPr>
            <a:r>
              <a:rPr lang="en-US" sz="1800" smtClean="0">
                <a:latin typeface="Consolas" pitchFamily="49" charset="0"/>
                <a:cs typeface="Arial" charset="0"/>
              </a:rPr>
              <a:t>	</a:t>
            </a:r>
            <a:r>
              <a:rPr lang="en-US" sz="1800" b="1" smtClean="0">
                <a:latin typeface="Consolas" pitchFamily="49" charset="0"/>
                <a:cs typeface="Arial" charset="0"/>
              </a:rPr>
              <a:t>	</a:t>
            </a:r>
            <a:r>
              <a:rPr lang="en-US" sz="1800" smtClean="0">
                <a:latin typeface="Consolas" pitchFamily="49" charset="0"/>
                <a:cs typeface="Arial" charset="0"/>
              </a:rPr>
              <a:t>for ( int i = 0; i &lt; N; ++i ) {</a:t>
            </a:r>
          </a:p>
          <a:p>
            <a:pPr>
              <a:buFont typeface="Arial" charset="0"/>
              <a:buNone/>
            </a:pPr>
            <a:r>
              <a:rPr lang="en-US" sz="1800" smtClean="0">
                <a:latin typeface="Consolas" pitchFamily="49" charset="0"/>
                <a:cs typeface="Arial" charset="0"/>
              </a:rPr>
              <a:t>			// ...</a:t>
            </a:r>
          </a:p>
          <a:p>
            <a:pPr>
              <a:buFont typeface="Arial" charset="0"/>
              <a:buNone/>
            </a:pPr>
            <a:r>
              <a:rPr lang="en-US" sz="1800" smtClean="0">
                <a:latin typeface="Consolas" pitchFamily="49" charset="0"/>
                <a:cs typeface="Arial" charset="0"/>
              </a:rPr>
              <a:t>		}</a:t>
            </a:r>
          </a:p>
          <a:p>
            <a:pPr>
              <a:buFont typeface="Arial" charset="0"/>
              <a:buNone/>
            </a:pPr>
            <a:r>
              <a:rPr lang="en-US" smtClean="0">
                <a:latin typeface="Arial" charset="0"/>
                <a:cs typeface="Arial" charset="0"/>
              </a:rPr>
              <a:t>	</a:t>
            </a:r>
            <a:endParaRPr lang="en-US" sz="1800" smtClean="0">
              <a:latin typeface="Arial" charset="0"/>
              <a:cs typeface="Arial" charset="0"/>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p:cNvSpPr>
          <p:nvPr>
            <p:ph type="title" idx="4294967295"/>
          </p:nvPr>
        </p:nvSpPr>
        <p:spPr/>
        <p:txBody>
          <a:bodyPr/>
          <a:lstStyle/>
          <a:p>
            <a:r>
              <a:rPr lang="en-US" smtClean="0">
                <a:latin typeface="Arial" charset="0"/>
                <a:cs typeface="Arial" charset="0"/>
              </a:rPr>
              <a:t>Condition-controlled Loops</a:t>
            </a:r>
          </a:p>
        </p:txBody>
      </p:sp>
      <p:sp>
        <p:nvSpPr>
          <p:cNvPr id="49155" name="Rectangle 3"/>
          <p:cNvSpPr>
            <a:spLocks noGrp="1"/>
          </p:cNvSpPr>
          <p:nvPr>
            <p:ph type="body" idx="4294967295"/>
          </p:nvPr>
        </p:nvSpPr>
        <p:spPr/>
        <p:txBody>
          <a:bodyPr/>
          <a:lstStyle/>
          <a:p>
            <a:pPr>
              <a:buFont typeface="Arial" charset="0"/>
              <a:buNone/>
            </a:pPr>
            <a:r>
              <a:rPr lang="en-US" dirty="0" smtClean="0">
                <a:latin typeface="Arial" charset="0"/>
                <a:cs typeface="Arial" charset="0"/>
              </a:rPr>
              <a:t>	The initialization, condition, and increment statements are usually </a:t>
            </a:r>
            <a:r>
              <a:rPr lang="en-US" b="1" dirty="0" smtClean="0">
                <a:latin typeface="Symbol" pitchFamily="18" charset="2"/>
                <a:cs typeface="Arial" charset="0"/>
              </a:rPr>
              <a:t>Q</a:t>
            </a:r>
            <a:r>
              <a:rPr lang="en-US" dirty="0" smtClean="0">
                <a:latin typeface="Times New Roman" pitchFamily="18" charset="0"/>
                <a:cs typeface="Arial" charset="0"/>
              </a:rPr>
              <a:t>(1)</a:t>
            </a:r>
            <a:endParaRPr lang="en-US" dirty="0" smtClean="0">
              <a:latin typeface="Arial" charset="0"/>
              <a:cs typeface="Arial" charset="0"/>
            </a:endParaRPr>
          </a:p>
          <a:p>
            <a:pPr>
              <a:buFont typeface="Arial" charset="0"/>
              <a:buNone/>
            </a:pPr>
            <a:endParaRPr lang="en-US" dirty="0" smtClean="0">
              <a:latin typeface="Arial" charset="0"/>
              <a:cs typeface="Arial" charset="0"/>
            </a:endParaRPr>
          </a:p>
          <a:p>
            <a:pPr>
              <a:buFont typeface="Arial" charset="0"/>
              <a:buNone/>
            </a:pPr>
            <a:r>
              <a:rPr lang="en-US" dirty="0" smtClean="0">
                <a:latin typeface="Arial" charset="0"/>
                <a:cs typeface="Arial" charset="0"/>
              </a:rPr>
              <a:t>	For example,</a:t>
            </a:r>
          </a:p>
          <a:p>
            <a:pPr>
              <a:buFont typeface="Arial" charset="0"/>
              <a:buNone/>
            </a:pPr>
            <a:r>
              <a:rPr lang="en-US" sz="1600" b="1" dirty="0" smtClean="0">
                <a:latin typeface="Courier New" pitchFamily="49" charset="0"/>
                <a:cs typeface="Arial" charset="0"/>
              </a:rPr>
              <a:t>     for ( </a:t>
            </a:r>
            <a:r>
              <a:rPr lang="en-US" sz="1600" b="1" dirty="0" err="1" smtClean="0">
                <a:solidFill>
                  <a:srgbClr val="FF0000"/>
                </a:solidFill>
                <a:latin typeface="Courier New" pitchFamily="49" charset="0"/>
                <a:cs typeface="Arial" charset="0"/>
              </a:rPr>
              <a:t>int</a:t>
            </a:r>
            <a:r>
              <a:rPr lang="en-US" sz="1600" b="1" dirty="0" smtClean="0">
                <a:solidFill>
                  <a:srgbClr val="FF0000"/>
                </a:solidFill>
                <a:latin typeface="Courier New" pitchFamily="49" charset="0"/>
                <a:cs typeface="Arial" charset="0"/>
              </a:rPr>
              <a:t> </a:t>
            </a:r>
            <a:r>
              <a:rPr lang="en-US" sz="1600" b="1" dirty="0" err="1" smtClean="0">
                <a:solidFill>
                  <a:srgbClr val="FF0000"/>
                </a:solidFill>
                <a:latin typeface="Courier New" pitchFamily="49" charset="0"/>
                <a:cs typeface="Arial" charset="0"/>
              </a:rPr>
              <a:t>i</a:t>
            </a:r>
            <a:r>
              <a:rPr lang="en-US" sz="1600" b="1" dirty="0" smtClean="0">
                <a:solidFill>
                  <a:srgbClr val="FF0000"/>
                </a:solidFill>
                <a:latin typeface="Courier New" pitchFamily="49" charset="0"/>
                <a:cs typeface="Arial" charset="0"/>
              </a:rPr>
              <a:t> = 0</a:t>
            </a:r>
            <a:r>
              <a:rPr lang="en-US" sz="1600" b="1" dirty="0" smtClean="0">
                <a:latin typeface="Courier New" pitchFamily="49" charset="0"/>
                <a:cs typeface="Arial" charset="0"/>
              </a:rPr>
              <a:t>; </a:t>
            </a:r>
            <a:r>
              <a:rPr lang="en-US" sz="1600" b="1" dirty="0" err="1" smtClean="0">
                <a:solidFill>
                  <a:srgbClr val="FF0000"/>
                </a:solidFill>
                <a:latin typeface="Courier New" pitchFamily="49" charset="0"/>
                <a:cs typeface="Arial" charset="0"/>
              </a:rPr>
              <a:t>i</a:t>
            </a:r>
            <a:r>
              <a:rPr lang="en-US" sz="1600" b="1" dirty="0" smtClean="0">
                <a:solidFill>
                  <a:srgbClr val="FF0000"/>
                </a:solidFill>
                <a:latin typeface="Courier New" pitchFamily="49" charset="0"/>
                <a:cs typeface="Arial" charset="0"/>
              </a:rPr>
              <a:t> &lt; n</a:t>
            </a:r>
            <a:r>
              <a:rPr lang="en-US" sz="1600" b="1" dirty="0" smtClean="0">
                <a:latin typeface="Courier New" pitchFamily="49" charset="0"/>
                <a:cs typeface="Arial" charset="0"/>
              </a:rPr>
              <a:t>; </a:t>
            </a:r>
            <a:r>
              <a:rPr lang="en-US" sz="1600" b="1" dirty="0" smtClean="0">
                <a:solidFill>
                  <a:srgbClr val="FF0000"/>
                </a:solidFill>
                <a:latin typeface="Courier New" pitchFamily="49" charset="0"/>
                <a:cs typeface="Arial" charset="0"/>
              </a:rPr>
              <a:t>++</a:t>
            </a:r>
            <a:r>
              <a:rPr lang="en-US" sz="1600" b="1" dirty="0" err="1" smtClean="0">
                <a:solidFill>
                  <a:srgbClr val="FF0000"/>
                </a:solidFill>
                <a:latin typeface="Courier New" pitchFamily="49" charset="0"/>
                <a:cs typeface="Arial" charset="0"/>
              </a:rPr>
              <a:t>i</a:t>
            </a:r>
            <a:r>
              <a:rPr lang="en-US" sz="1600" b="1" dirty="0" smtClean="0">
                <a:latin typeface="Courier New" pitchFamily="49" charset="0"/>
                <a:cs typeface="Arial" charset="0"/>
              </a:rPr>
              <a:t> ) {</a:t>
            </a:r>
          </a:p>
          <a:p>
            <a:pPr>
              <a:buFont typeface="Arial" charset="0"/>
              <a:buNone/>
            </a:pPr>
            <a:r>
              <a:rPr lang="en-US" sz="1600" b="1" dirty="0" smtClean="0">
                <a:latin typeface="Courier New" pitchFamily="49" charset="0"/>
                <a:cs typeface="Arial" charset="0"/>
              </a:rPr>
              <a:t>         // ...</a:t>
            </a:r>
            <a:endParaRPr lang="en-US" sz="1600" dirty="0" smtClean="0">
              <a:latin typeface="Arial" charset="0"/>
              <a:cs typeface="Arial" charset="0"/>
            </a:endParaRPr>
          </a:p>
          <a:p>
            <a:pPr>
              <a:buFont typeface="Arial" charset="0"/>
              <a:buNone/>
            </a:pPr>
            <a:r>
              <a:rPr lang="en-US" sz="1600" b="1" dirty="0" smtClean="0">
                <a:latin typeface="Courier New" pitchFamily="49" charset="0"/>
                <a:cs typeface="Arial" charset="0"/>
              </a:rPr>
              <a:t>     }</a:t>
            </a:r>
          </a:p>
          <a:p>
            <a:pPr>
              <a:buFont typeface="Arial" charset="0"/>
              <a:buNone/>
            </a:pPr>
            <a:endParaRPr lang="en-US" dirty="0" smtClean="0">
              <a:latin typeface="Arial" charset="0"/>
              <a:cs typeface="Arial" charset="0"/>
            </a:endParaRPr>
          </a:p>
          <a:p>
            <a:pPr>
              <a:buFont typeface="Arial" charset="0"/>
              <a:buNone/>
            </a:pPr>
            <a:r>
              <a:rPr lang="en-US" dirty="0" smtClean="0">
                <a:latin typeface="Arial" charset="0"/>
                <a:cs typeface="Arial" charset="0"/>
              </a:rPr>
              <a:t>	Assuming there are no break or return statements in the loop,</a:t>
            </a:r>
            <a:br>
              <a:rPr lang="en-US" dirty="0" smtClean="0">
                <a:latin typeface="Arial" charset="0"/>
                <a:cs typeface="Arial" charset="0"/>
              </a:rPr>
            </a:br>
            <a:r>
              <a:rPr lang="en-US" dirty="0" smtClean="0">
                <a:latin typeface="Arial" charset="0"/>
                <a:cs typeface="Arial" charset="0"/>
              </a:rPr>
              <a:t>the run time is </a:t>
            </a:r>
            <a:r>
              <a:rPr lang="en-US" b="1" dirty="0" smtClean="0">
                <a:latin typeface="Symbol" pitchFamily="18" charset="2"/>
                <a:cs typeface="Arial" charset="0"/>
              </a:rPr>
              <a:t>W</a:t>
            </a:r>
            <a:r>
              <a:rPr lang="en-US" dirty="0" smtClean="0">
                <a:latin typeface="Times New Roman" pitchFamily="18" charset="0"/>
                <a:cs typeface="Arial" charset="0"/>
              </a:rPr>
              <a:t>(</a:t>
            </a:r>
            <a:r>
              <a:rPr lang="en-US" i="1" dirty="0" smtClean="0">
                <a:latin typeface="Times New Roman" pitchFamily="18" charset="0"/>
                <a:cs typeface="Arial" charset="0"/>
              </a:rPr>
              <a:t>n</a:t>
            </a:r>
            <a:r>
              <a:rPr lang="en-US" dirty="0" smtClean="0">
                <a:latin typeface="Times New Roman" pitchFamily="18" charset="0"/>
                <a:cs typeface="Arial" charset="0"/>
              </a:rPr>
              <a:t>)</a:t>
            </a:r>
            <a:endParaRPr lang="en-US" dirty="0" smtClean="0">
              <a:latin typeface="Arial" charset="0"/>
              <a:cs typeface="Arial"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p:cNvSpPr>
          <p:nvPr>
            <p:ph type="title" idx="4294967295"/>
          </p:nvPr>
        </p:nvSpPr>
        <p:spPr/>
        <p:txBody>
          <a:bodyPr/>
          <a:lstStyle/>
          <a:p>
            <a:r>
              <a:rPr lang="en-US" smtClean="0">
                <a:latin typeface="Arial" charset="0"/>
                <a:cs typeface="Arial" charset="0"/>
              </a:rPr>
              <a:t>Motivation</a:t>
            </a:r>
          </a:p>
        </p:txBody>
      </p:sp>
      <p:sp>
        <p:nvSpPr>
          <p:cNvPr id="22531" name="Rectangle 3"/>
          <p:cNvSpPr>
            <a:spLocks noGrp="1"/>
          </p:cNvSpPr>
          <p:nvPr>
            <p:ph type="body" idx="4294967295"/>
          </p:nvPr>
        </p:nvSpPr>
        <p:spPr>
          <a:xfrm>
            <a:off x="457200" y="1639888"/>
            <a:ext cx="8229600" cy="4525962"/>
          </a:xfrm>
        </p:spPr>
        <p:txBody>
          <a:bodyPr/>
          <a:lstStyle/>
          <a:p>
            <a:pPr>
              <a:buFont typeface="Arial" charset="0"/>
              <a:buNone/>
            </a:pPr>
            <a:r>
              <a:rPr lang="en-US" sz="2400" smtClean="0">
                <a:latin typeface="Arial" charset="0"/>
                <a:cs typeface="Arial" charset="0"/>
              </a:rPr>
              <a:t>	</a:t>
            </a:r>
            <a:r>
              <a:rPr lang="en-US" smtClean="0">
                <a:latin typeface="Arial" charset="0"/>
                <a:cs typeface="Arial" charset="0"/>
              </a:rPr>
              <a:t>The goal of algorithm analysis is to take a block of code and determine the asymptotic run time or asymptotic memory requirements based on various parameters</a:t>
            </a:r>
          </a:p>
          <a:p>
            <a:pPr lvl="1"/>
            <a:r>
              <a:rPr lang="en-US" smtClean="0">
                <a:latin typeface="Arial" charset="0"/>
                <a:cs typeface="Arial" charset="0"/>
              </a:rPr>
              <a:t>Given an array of size </a:t>
            </a:r>
            <a:r>
              <a:rPr lang="en-US" i="1" smtClean="0">
                <a:latin typeface="Times New Roman" pitchFamily="18" charset="0"/>
                <a:cs typeface="Times New Roman" pitchFamily="18" charset="0"/>
              </a:rPr>
              <a:t>n</a:t>
            </a:r>
            <a:r>
              <a:rPr lang="en-US" smtClean="0">
                <a:latin typeface="Arial" charset="0"/>
                <a:cs typeface="Arial" charset="0"/>
              </a:rPr>
              <a:t>:</a:t>
            </a:r>
            <a:endParaRPr lang="en-US" sz="1400" smtClean="0">
              <a:latin typeface="Arial" charset="0"/>
              <a:cs typeface="Arial" charset="0"/>
            </a:endParaRPr>
          </a:p>
          <a:p>
            <a:pPr lvl="2"/>
            <a:r>
              <a:rPr lang="en-US" smtClean="0">
                <a:latin typeface="Arial" charset="0"/>
                <a:cs typeface="Arial" charset="0"/>
              </a:rPr>
              <a:t>Selection sort requires </a:t>
            </a:r>
            <a:r>
              <a:rPr lang="en-US" b="1" smtClean="0">
                <a:latin typeface="Symbol" pitchFamily="18" charset="2"/>
                <a:cs typeface="Arial" charset="0"/>
              </a:rPr>
              <a:t>Q</a:t>
            </a:r>
            <a:r>
              <a:rPr lang="en-US" smtClean="0">
                <a:latin typeface="Times New Roman" pitchFamily="18" charset="0"/>
                <a:cs typeface="Arial" charset="0"/>
              </a:rPr>
              <a:t>(</a:t>
            </a:r>
            <a:r>
              <a:rPr lang="en-US" i="1" smtClean="0">
                <a:latin typeface="Times New Roman" pitchFamily="18" charset="0"/>
                <a:cs typeface="Arial" charset="0"/>
              </a:rPr>
              <a:t>n</a:t>
            </a:r>
            <a:r>
              <a:rPr lang="en-US" baseline="30000" smtClean="0">
                <a:latin typeface="Times New Roman" pitchFamily="18" charset="0"/>
                <a:cs typeface="Arial" charset="0"/>
              </a:rPr>
              <a:t>2</a:t>
            </a:r>
            <a:r>
              <a:rPr lang="en-US" smtClean="0">
                <a:latin typeface="Times New Roman" pitchFamily="18" charset="0"/>
                <a:cs typeface="Arial" charset="0"/>
              </a:rPr>
              <a:t>)</a:t>
            </a:r>
            <a:r>
              <a:rPr lang="en-US" smtClean="0">
                <a:latin typeface="Arial" charset="0"/>
                <a:cs typeface="Arial" charset="0"/>
              </a:rPr>
              <a:t> time </a:t>
            </a:r>
          </a:p>
          <a:p>
            <a:pPr lvl="2"/>
            <a:r>
              <a:rPr lang="en-US" smtClean="0">
                <a:latin typeface="Arial" charset="0"/>
                <a:cs typeface="Arial" charset="0"/>
              </a:rPr>
              <a:t>Merge sort, quick sort, and heap sort all require </a:t>
            </a:r>
            <a:r>
              <a:rPr lang="en-US" b="1" smtClean="0">
                <a:latin typeface="Symbol" pitchFamily="18" charset="2"/>
                <a:cs typeface="Arial" charset="0"/>
              </a:rPr>
              <a:t>Q</a:t>
            </a:r>
            <a:r>
              <a:rPr lang="en-US" smtClean="0">
                <a:latin typeface="Times New Roman" pitchFamily="18" charset="0"/>
                <a:cs typeface="Arial" charset="0"/>
              </a:rPr>
              <a:t>(</a:t>
            </a:r>
            <a:r>
              <a:rPr lang="en-US" i="1" smtClean="0">
                <a:latin typeface="Times New Roman" pitchFamily="18" charset="0"/>
                <a:cs typeface="Arial" charset="0"/>
              </a:rPr>
              <a:t>n </a:t>
            </a:r>
            <a:r>
              <a:rPr lang="en-US" smtClean="0">
                <a:latin typeface="Times New Roman" pitchFamily="18" charset="0"/>
                <a:cs typeface="Arial" charset="0"/>
              </a:rPr>
              <a:t>ln(</a:t>
            </a:r>
            <a:r>
              <a:rPr lang="en-US" i="1" smtClean="0">
                <a:latin typeface="Times New Roman" pitchFamily="18" charset="0"/>
                <a:cs typeface="Arial" charset="0"/>
              </a:rPr>
              <a:t>n</a:t>
            </a:r>
            <a:r>
              <a:rPr lang="en-US" smtClean="0">
                <a:latin typeface="Times New Roman" pitchFamily="18" charset="0"/>
                <a:cs typeface="Arial" charset="0"/>
              </a:rPr>
              <a:t>))</a:t>
            </a:r>
            <a:r>
              <a:rPr lang="en-US" smtClean="0">
                <a:latin typeface="Arial" charset="0"/>
                <a:cs typeface="Arial" charset="0"/>
              </a:rPr>
              <a:t> time</a:t>
            </a:r>
          </a:p>
          <a:p>
            <a:pPr lvl="1"/>
            <a:r>
              <a:rPr lang="en-US" sz="2000" smtClean="0">
                <a:latin typeface="Arial" charset="0"/>
                <a:cs typeface="Arial" charset="0"/>
              </a:rPr>
              <a:t>However:</a:t>
            </a:r>
          </a:p>
          <a:p>
            <a:pPr lvl="2"/>
            <a:r>
              <a:rPr lang="en-US" smtClean="0">
                <a:latin typeface="Arial" charset="0"/>
                <a:cs typeface="Arial" charset="0"/>
              </a:rPr>
              <a:t>Merge sort requires  </a:t>
            </a:r>
            <a:r>
              <a:rPr lang="en-US" b="1" smtClean="0">
                <a:latin typeface="Symbol" pitchFamily="18" charset="2"/>
                <a:cs typeface="Arial" charset="0"/>
              </a:rPr>
              <a:t>Q</a:t>
            </a:r>
            <a:r>
              <a:rPr lang="en-US" smtClean="0">
                <a:latin typeface="Times New Roman" pitchFamily="18" charset="0"/>
                <a:cs typeface="Arial" charset="0"/>
              </a:rPr>
              <a:t>(</a:t>
            </a:r>
            <a:r>
              <a:rPr lang="en-US" i="1" smtClean="0">
                <a:latin typeface="Times New Roman" pitchFamily="18" charset="0"/>
                <a:cs typeface="Arial" charset="0"/>
              </a:rPr>
              <a:t>n</a:t>
            </a:r>
            <a:r>
              <a:rPr lang="en-US" smtClean="0">
                <a:latin typeface="Times New Roman" pitchFamily="18" charset="0"/>
                <a:cs typeface="Arial" charset="0"/>
              </a:rPr>
              <a:t>)</a:t>
            </a:r>
            <a:r>
              <a:rPr lang="en-US" smtClean="0">
                <a:latin typeface="Arial" charset="0"/>
                <a:cs typeface="Arial" charset="0"/>
              </a:rPr>
              <a:t> additional memory </a:t>
            </a:r>
          </a:p>
          <a:p>
            <a:pPr lvl="2"/>
            <a:r>
              <a:rPr lang="en-US" smtClean="0">
                <a:latin typeface="Arial" charset="0"/>
                <a:cs typeface="Arial" charset="0"/>
              </a:rPr>
              <a:t>Quick sort requires  </a:t>
            </a:r>
            <a:r>
              <a:rPr lang="en-US" b="1" smtClean="0">
                <a:latin typeface="Symbol" pitchFamily="18" charset="2"/>
                <a:cs typeface="Arial" charset="0"/>
              </a:rPr>
              <a:t>Q</a:t>
            </a:r>
            <a:r>
              <a:rPr lang="en-US" smtClean="0">
                <a:latin typeface="Times New Roman" pitchFamily="18" charset="0"/>
                <a:cs typeface="Arial" charset="0"/>
              </a:rPr>
              <a:t>(ln(</a:t>
            </a:r>
            <a:r>
              <a:rPr lang="en-US" i="1" smtClean="0">
                <a:latin typeface="Times New Roman" pitchFamily="18" charset="0"/>
                <a:cs typeface="Arial" charset="0"/>
              </a:rPr>
              <a:t>n</a:t>
            </a:r>
            <a:r>
              <a:rPr lang="en-US" smtClean="0">
                <a:latin typeface="Times New Roman" pitchFamily="18" charset="0"/>
                <a:cs typeface="Arial" charset="0"/>
              </a:rPr>
              <a:t>))</a:t>
            </a:r>
            <a:r>
              <a:rPr lang="en-US" smtClean="0">
                <a:latin typeface="Arial" charset="0"/>
                <a:cs typeface="Arial" charset="0"/>
              </a:rPr>
              <a:t> additional memory</a:t>
            </a:r>
          </a:p>
          <a:p>
            <a:pPr lvl="2"/>
            <a:r>
              <a:rPr lang="en-US" smtClean="0">
                <a:latin typeface="Arial" charset="0"/>
                <a:cs typeface="Arial" charset="0"/>
              </a:rPr>
              <a:t>Heap sort requires  </a:t>
            </a:r>
            <a:r>
              <a:rPr lang="en-US" b="1" smtClean="0">
                <a:latin typeface="Symbol" pitchFamily="18" charset="2"/>
                <a:cs typeface="Arial" charset="0"/>
              </a:rPr>
              <a:t>Q</a:t>
            </a:r>
            <a:r>
              <a:rPr lang="en-US" smtClean="0">
                <a:latin typeface="Times New Roman" pitchFamily="18" charset="0"/>
                <a:cs typeface="Arial" charset="0"/>
              </a:rPr>
              <a:t>(1)</a:t>
            </a:r>
            <a:r>
              <a:rPr lang="en-US" smtClean="0">
                <a:latin typeface="Arial" charset="0"/>
                <a:cs typeface="Arial" charset="0"/>
              </a:rPr>
              <a:t> memory </a:t>
            </a:r>
          </a:p>
          <a:p>
            <a:pPr lvl="2"/>
            <a:endParaRPr lang="en-US" sz="1800" smtClean="0">
              <a:latin typeface="Arial" charset="0"/>
              <a:cs typeface="Arial" charset="0"/>
            </a:endParaRPr>
          </a:p>
          <a:p>
            <a:pPr lvl="2"/>
            <a:endParaRPr lang="en-US" sz="1800" smtClean="0">
              <a:latin typeface="Arial" charset="0"/>
              <a:cs typeface="Arial" charset="0"/>
            </a:endParaRPr>
          </a:p>
          <a:p>
            <a:pPr lvl="2"/>
            <a:endParaRPr lang="en-US" sz="1800" smtClean="0">
              <a:latin typeface="Arial" charset="0"/>
              <a:cs typeface="Arial" charset="0"/>
            </a:endParaRPr>
          </a:p>
          <a:p>
            <a:endParaRPr lang="en-US" smtClean="0">
              <a:latin typeface="Arial" charset="0"/>
              <a:cs typeface="Arial"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p:cNvSpPr>
          <p:nvPr>
            <p:ph type="title" idx="4294967295"/>
          </p:nvPr>
        </p:nvSpPr>
        <p:spPr/>
        <p:txBody>
          <a:bodyPr/>
          <a:lstStyle/>
          <a:p>
            <a:r>
              <a:rPr lang="en-US" smtClean="0">
                <a:solidFill>
                  <a:srgbClr val="000000"/>
                </a:solidFill>
                <a:latin typeface="Arial" charset="0"/>
                <a:cs typeface="Arial" charset="0"/>
              </a:rPr>
              <a:t>Condition-controlled Loops</a:t>
            </a:r>
            <a:endParaRPr lang="en-US" sz="3600" smtClean="0">
              <a:latin typeface="Arial" charset="0"/>
              <a:cs typeface="Arial" charset="0"/>
            </a:endParaRPr>
          </a:p>
        </p:txBody>
      </p:sp>
      <p:sp>
        <p:nvSpPr>
          <p:cNvPr id="50179" name="Rectangle 3"/>
          <p:cNvSpPr>
            <a:spLocks noGrp="1"/>
          </p:cNvSpPr>
          <p:nvPr>
            <p:ph type="body" idx="4294967295"/>
          </p:nvPr>
        </p:nvSpPr>
        <p:spPr/>
        <p:txBody>
          <a:bodyPr/>
          <a:lstStyle/>
          <a:p>
            <a:pPr>
              <a:buFont typeface="Arial" charset="0"/>
              <a:buNone/>
            </a:pPr>
            <a:r>
              <a:rPr lang="en-US" smtClean="0">
                <a:latin typeface="Arial" charset="0"/>
                <a:cs typeface="Arial" charset="0"/>
              </a:rPr>
              <a:t>	If the body does not depend on the variable (in this example, </a:t>
            </a:r>
            <a:r>
              <a:rPr lang="en-US" sz="1800" b="1" smtClean="0">
                <a:latin typeface="Courier New" pitchFamily="49" charset="0"/>
                <a:cs typeface="Arial" charset="0"/>
              </a:rPr>
              <a:t>i</a:t>
            </a:r>
            <a:r>
              <a:rPr lang="en-US" smtClean="0">
                <a:latin typeface="Arial" charset="0"/>
                <a:cs typeface="Arial" charset="0"/>
              </a:rPr>
              <a:t>), then the run time of </a:t>
            </a:r>
          </a:p>
          <a:p>
            <a:pPr>
              <a:buFont typeface="Arial" charset="0"/>
              <a:buNone/>
            </a:pPr>
            <a:r>
              <a:rPr lang="en-US" sz="1600" b="1" smtClean="0">
                <a:latin typeface="Courier New" pitchFamily="49" charset="0"/>
                <a:cs typeface="Arial" charset="0"/>
              </a:rPr>
              <a:t>     for ( int i = 0; i &lt; n; ++i ) {</a:t>
            </a:r>
          </a:p>
          <a:p>
            <a:pPr>
              <a:buFont typeface="Arial" charset="0"/>
              <a:buNone/>
            </a:pPr>
            <a:r>
              <a:rPr lang="en-US" sz="1600" b="1" smtClean="0">
                <a:latin typeface="Courier New" pitchFamily="49" charset="0"/>
                <a:cs typeface="Arial" charset="0"/>
              </a:rPr>
              <a:t>         // code which is Theta(f(n))</a:t>
            </a:r>
            <a:endParaRPr lang="en-US" sz="1600" smtClean="0">
              <a:latin typeface="Arial" charset="0"/>
              <a:cs typeface="Arial" charset="0"/>
            </a:endParaRPr>
          </a:p>
          <a:p>
            <a:pPr>
              <a:buFont typeface="Arial" charset="0"/>
              <a:buNone/>
            </a:pPr>
            <a:r>
              <a:rPr lang="en-US" sz="1600" b="1" smtClean="0">
                <a:latin typeface="Courier New" pitchFamily="49" charset="0"/>
                <a:cs typeface="Arial" charset="0"/>
              </a:rPr>
              <a:t>     }</a:t>
            </a:r>
          </a:p>
          <a:p>
            <a:pPr>
              <a:buFont typeface="Arial" charset="0"/>
              <a:buNone/>
            </a:pPr>
            <a:r>
              <a:rPr lang="en-US" smtClean="0">
                <a:latin typeface="Arial" charset="0"/>
                <a:cs typeface="Arial" charset="0"/>
              </a:rPr>
              <a:t>	is </a:t>
            </a:r>
            <a:r>
              <a:rPr lang="en-US" b="1" smtClean="0">
                <a:latin typeface="Symbol" pitchFamily="18" charset="2"/>
                <a:cs typeface="Arial" charset="0"/>
              </a:rPr>
              <a:t>Q</a:t>
            </a:r>
            <a:r>
              <a:rPr lang="en-US" smtClean="0">
                <a:latin typeface="Times New Roman" pitchFamily="18" charset="0"/>
                <a:cs typeface="Arial" charset="0"/>
              </a:rPr>
              <a:t>(</a:t>
            </a:r>
            <a:r>
              <a:rPr lang="en-US" i="1" smtClean="0">
                <a:latin typeface="Times New Roman" pitchFamily="18" charset="0"/>
                <a:cs typeface="Arial" charset="0"/>
              </a:rPr>
              <a:t>n </a:t>
            </a:r>
            <a:r>
              <a:rPr lang="en-US" smtClean="0">
                <a:latin typeface="Times New Roman" pitchFamily="18" charset="0"/>
                <a:cs typeface="Arial" charset="0"/>
              </a:rPr>
              <a:t>f(</a:t>
            </a:r>
            <a:r>
              <a:rPr lang="en-US" i="1" smtClean="0">
                <a:latin typeface="Times New Roman" pitchFamily="18" charset="0"/>
                <a:cs typeface="Arial" charset="0"/>
              </a:rPr>
              <a:t>n</a:t>
            </a:r>
            <a:r>
              <a:rPr lang="en-US" smtClean="0">
                <a:latin typeface="Times New Roman" pitchFamily="18" charset="0"/>
                <a:cs typeface="Arial" charset="0"/>
              </a:rPr>
              <a:t>))</a:t>
            </a:r>
            <a:endParaRPr lang="en-US" smtClean="0">
              <a:latin typeface="Arial" charset="0"/>
              <a:cs typeface="Arial" charset="0"/>
            </a:endParaRPr>
          </a:p>
          <a:p>
            <a:pPr>
              <a:buFont typeface="Arial" charset="0"/>
              <a:buNone/>
            </a:pPr>
            <a:endParaRPr lang="en-US" smtClean="0">
              <a:latin typeface="Arial" charset="0"/>
              <a:cs typeface="Arial" charset="0"/>
            </a:endParaRPr>
          </a:p>
          <a:p>
            <a:pPr>
              <a:buFont typeface="Arial" charset="0"/>
              <a:buNone/>
            </a:pPr>
            <a:r>
              <a:rPr lang="en-US" smtClean="0">
                <a:latin typeface="Arial" charset="0"/>
                <a:cs typeface="Arial" charset="0"/>
              </a:rPr>
              <a:t>	If the body is </a:t>
            </a:r>
            <a:r>
              <a:rPr lang="en-US" b="1" smtClean="0">
                <a:latin typeface="Times New Roman" pitchFamily="18" charset="0"/>
                <a:cs typeface="Arial" charset="0"/>
              </a:rPr>
              <a:t>O</a:t>
            </a:r>
            <a:r>
              <a:rPr lang="en-US" smtClean="0">
                <a:latin typeface="Times New Roman" pitchFamily="18" charset="0"/>
                <a:cs typeface="Arial" charset="0"/>
              </a:rPr>
              <a:t>(f(</a:t>
            </a:r>
            <a:r>
              <a:rPr lang="en-US" i="1" smtClean="0">
                <a:latin typeface="Times New Roman" pitchFamily="18" charset="0"/>
                <a:cs typeface="Arial" charset="0"/>
              </a:rPr>
              <a:t>n</a:t>
            </a:r>
            <a:r>
              <a:rPr lang="en-US" smtClean="0">
                <a:latin typeface="Times New Roman" pitchFamily="18" charset="0"/>
                <a:cs typeface="Arial" charset="0"/>
              </a:rPr>
              <a:t>))</a:t>
            </a:r>
            <a:r>
              <a:rPr lang="en-US" smtClean="0">
                <a:latin typeface="Arial" charset="0"/>
                <a:cs typeface="Arial" charset="0"/>
              </a:rPr>
              <a:t>, then the run time of the loop is </a:t>
            </a:r>
            <a:r>
              <a:rPr lang="en-US" b="1" smtClean="0">
                <a:latin typeface="Times New Roman" pitchFamily="18" charset="0"/>
                <a:cs typeface="Arial" charset="0"/>
              </a:rPr>
              <a:t>O</a:t>
            </a:r>
            <a:r>
              <a:rPr lang="en-US" smtClean="0">
                <a:latin typeface="Times New Roman" pitchFamily="18" charset="0"/>
                <a:cs typeface="Arial" charset="0"/>
              </a:rPr>
              <a:t>(</a:t>
            </a:r>
            <a:r>
              <a:rPr lang="en-US" i="1" smtClean="0">
                <a:latin typeface="Times New Roman" pitchFamily="18" charset="0"/>
                <a:cs typeface="Arial" charset="0"/>
              </a:rPr>
              <a:t>n </a:t>
            </a:r>
            <a:r>
              <a:rPr lang="en-US" smtClean="0">
                <a:latin typeface="Times New Roman" pitchFamily="18" charset="0"/>
                <a:cs typeface="Arial" charset="0"/>
              </a:rPr>
              <a:t>f(</a:t>
            </a:r>
            <a:r>
              <a:rPr lang="en-US" i="1" smtClean="0">
                <a:latin typeface="Times New Roman" pitchFamily="18" charset="0"/>
                <a:cs typeface="Arial" charset="0"/>
              </a:rPr>
              <a:t>n</a:t>
            </a:r>
            <a:r>
              <a:rPr lang="en-US" smtClean="0">
                <a:latin typeface="Times New Roman" pitchFamily="18" charset="0"/>
                <a:cs typeface="Arial" charset="0"/>
              </a:rPr>
              <a:t>))</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p:cNvSpPr>
          <p:nvPr>
            <p:ph type="title" idx="4294967295"/>
          </p:nvPr>
        </p:nvSpPr>
        <p:spPr/>
        <p:txBody>
          <a:bodyPr/>
          <a:lstStyle/>
          <a:p>
            <a:r>
              <a:rPr lang="en-US" smtClean="0">
                <a:solidFill>
                  <a:srgbClr val="000000"/>
                </a:solidFill>
                <a:latin typeface="Arial" charset="0"/>
                <a:cs typeface="Arial" charset="0"/>
              </a:rPr>
              <a:t>Condition-controlled Loops</a:t>
            </a:r>
            <a:endParaRPr lang="en-US" sz="3600" smtClean="0">
              <a:latin typeface="Arial" charset="0"/>
              <a:cs typeface="Arial" charset="0"/>
            </a:endParaRPr>
          </a:p>
        </p:txBody>
      </p:sp>
      <p:sp>
        <p:nvSpPr>
          <p:cNvPr id="51203" name="Rectangle 3"/>
          <p:cNvSpPr>
            <a:spLocks noGrp="1"/>
          </p:cNvSpPr>
          <p:nvPr>
            <p:ph type="body" idx="4294967295"/>
          </p:nvPr>
        </p:nvSpPr>
        <p:spPr/>
        <p:txBody>
          <a:bodyPr/>
          <a:lstStyle/>
          <a:p>
            <a:pPr>
              <a:buFont typeface="Arial" charset="0"/>
              <a:buNone/>
            </a:pPr>
            <a:r>
              <a:rPr lang="en-US" smtClean="0">
                <a:latin typeface="Arial" charset="0"/>
                <a:cs typeface="Arial" charset="0"/>
              </a:rPr>
              <a:t>	For example,</a:t>
            </a:r>
          </a:p>
          <a:p>
            <a:pPr>
              <a:buFont typeface="Arial" charset="0"/>
              <a:buNone/>
            </a:pPr>
            <a:r>
              <a:rPr lang="en-US" sz="1400" b="1" smtClean="0">
                <a:latin typeface="Courier New" pitchFamily="49" charset="0"/>
                <a:cs typeface="Arial" charset="0"/>
              </a:rPr>
              <a:t>     int sum = 0; </a:t>
            </a:r>
          </a:p>
          <a:p>
            <a:pPr>
              <a:buFont typeface="Arial" charset="0"/>
              <a:buNone/>
            </a:pPr>
            <a:r>
              <a:rPr lang="en-US" sz="1400" b="1" smtClean="0">
                <a:latin typeface="Courier New" pitchFamily="49" charset="0"/>
                <a:cs typeface="Arial" charset="0"/>
              </a:rPr>
              <a:t>     for ( int i = 0; i &lt; n; ++i ) {</a:t>
            </a:r>
          </a:p>
          <a:p>
            <a:pPr>
              <a:buFont typeface="Arial" charset="0"/>
              <a:buNone/>
            </a:pPr>
            <a:r>
              <a:rPr lang="en-US" sz="1400" b="1" smtClean="0">
                <a:latin typeface="Courier New" pitchFamily="49" charset="0"/>
                <a:cs typeface="Arial" charset="0"/>
              </a:rPr>
              <a:t>         sum += 1;     Theta(</a:t>
            </a:r>
            <a:r>
              <a:rPr lang="en-US" sz="1400" b="1" smtClean="0">
                <a:solidFill>
                  <a:srgbClr val="FF0000"/>
                </a:solidFill>
                <a:latin typeface="Courier New" pitchFamily="49" charset="0"/>
                <a:cs typeface="Arial" charset="0"/>
              </a:rPr>
              <a:t>1</a:t>
            </a:r>
            <a:r>
              <a:rPr lang="en-US" sz="1400" b="1" smtClean="0">
                <a:latin typeface="Courier New" pitchFamily="49" charset="0"/>
                <a:cs typeface="Arial" charset="0"/>
              </a:rPr>
              <a:t>)</a:t>
            </a:r>
            <a:endParaRPr lang="en-US" sz="1400" smtClean="0">
              <a:latin typeface="Arial" charset="0"/>
              <a:cs typeface="Arial" charset="0"/>
            </a:endParaRPr>
          </a:p>
          <a:p>
            <a:pPr>
              <a:buFont typeface="Arial" charset="0"/>
              <a:buNone/>
            </a:pPr>
            <a:r>
              <a:rPr lang="en-US" sz="1400" b="1" smtClean="0">
                <a:latin typeface="Courier New" pitchFamily="49" charset="0"/>
                <a:cs typeface="Arial" charset="0"/>
              </a:rPr>
              <a:t>     }</a:t>
            </a:r>
          </a:p>
          <a:p>
            <a:endParaRPr lang="en-US" smtClean="0">
              <a:latin typeface="Arial" charset="0"/>
              <a:cs typeface="Arial" charset="0"/>
            </a:endParaRPr>
          </a:p>
          <a:p>
            <a:pPr>
              <a:buFont typeface="Arial" charset="0"/>
              <a:buNone/>
            </a:pPr>
            <a:r>
              <a:rPr lang="en-US" smtClean="0">
                <a:latin typeface="Arial" charset="0"/>
                <a:cs typeface="Arial" charset="0"/>
              </a:rPr>
              <a:t>	This code has run time</a:t>
            </a:r>
          </a:p>
          <a:p>
            <a:pPr>
              <a:buFont typeface="Arial" charset="0"/>
              <a:buNone/>
            </a:pPr>
            <a:r>
              <a:rPr lang="en-US" b="1" smtClean="0">
                <a:latin typeface="Symbol" pitchFamily="18" charset="2"/>
                <a:cs typeface="Arial" charset="0"/>
              </a:rPr>
              <a:t>		Q</a:t>
            </a:r>
            <a:r>
              <a:rPr lang="en-US" smtClean="0">
                <a:latin typeface="Times New Roman" pitchFamily="18" charset="0"/>
                <a:cs typeface="Arial" charset="0"/>
              </a:rPr>
              <a:t>(</a:t>
            </a:r>
            <a:r>
              <a:rPr lang="en-US" i="1" smtClean="0">
                <a:latin typeface="Times New Roman" pitchFamily="18" charset="0"/>
                <a:cs typeface="Arial" charset="0"/>
              </a:rPr>
              <a:t>n·</a:t>
            </a:r>
            <a:r>
              <a:rPr lang="en-US" smtClean="0">
                <a:solidFill>
                  <a:srgbClr val="FF0000"/>
                </a:solidFill>
                <a:latin typeface="Times New Roman" pitchFamily="18" charset="0"/>
                <a:cs typeface="Arial" charset="0"/>
              </a:rPr>
              <a:t>1</a:t>
            </a:r>
            <a:r>
              <a:rPr lang="en-US" smtClean="0">
                <a:latin typeface="Times New Roman" pitchFamily="18" charset="0"/>
                <a:cs typeface="Arial" charset="0"/>
              </a:rPr>
              <a:t>) = </a:t>
            </a:r>
            <a:r>
              <a:rPr lang="en-US" b="1" smtClean="0">
                <a:latin typeface="Symbol" pitchFamily="18" charset="2"/>
                <a:cs typeface="Arial" charset="0"/>
              </a:rPr>
              <a:t>Q</a:t>
            </a:r>
            <a:r>
              <a:rPr lang="en-US" smtClean="0">
                <a:latin typeface="Times New Roman" pitchFamily="18" charset="0"/>
                <a:cs typeface="Arial" charset="0"/>
              </a:rPr>
              <a:t>(</a:t>
            </a:r>
            <a:r>
              <a:rPr lang="en-US" i="1" smtClean="0">
                <a:latin typeface="Times New Roman" pitchFamily="18" charset="0"/>
                <a:cs typeface="Arial" charset="0"/>
              </a:rPr>
              <a:t>n</a:t>
            </a:r>
            <a:r>
              <a:rPr lang="en-US" smtClean="0">
                <a:latin typeface="Times New Roman" pitchFamily="18" charset="0"/>
                <a:cs typeface="Arial" charset="0"/>
              </a:rPr>
              <a:t>)</a:t>
            </a:r>
          </a:p>
          <a:p>
            <a:pPr>
              <a:buFont typeface="Arial" charset="0"/>
              <a:buNone/>
            </a:pPr>
            <a:endParaRPr lang="en-US" smtClean="0">
              <a:latin typeface="Times New Roman" pitchFamily="18" charset="0"/>
              <a:cs typeface="Arial" charset="0"/>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p:cNvSpPr>
          <p:nvPr>
            <p:ph type="title" idx="4294967295"/>
          </p:nvPr>
        </p:nvSpPr>
        <p:spPr/>
        <p:txBody>
          <a:bodyPr/>
          <a:lstStyle/>
          <a:p>
            <a:r>
              <a:rPr lang="en-US" smtClean="0">
                <a:solidFill>
                  <a:srgbClr val="000000"/>
                </a:solidFill>
                <a:latin typeface="Arial" charset="0"/>
                <a:cs typeface="Arial" charset="0"/>
              </a:rPr>
              <a:t>Condition-controlled Loops</a:t>
            </a:r>
            <a:endParaRPr lang="en-US" sz="3600" smtClean="0">
              <a:latin typeface="Arial" charset="0"/>
              <a:cs typeface="Arial" charset="0"/>
            </a:endParaRPr>
          </a:p>
        </p:txBody>
      </p:sp>
      <p:sp>
        <p:nvSpPr>
          <p:cNvPr id="52227" name="Rectangle 3"/>
          <p:cNvSpPr>
            <a:spLocks noGrp="1"/>
          </p:cNvSpPr>
          <p:nvPr>
            <p:ph type="body" idx="4294967295"/>
          </p:nvPr>
        </p:nvSpPr>
        <p:spPr/>
        <p:txBody>
          <a:bodyPr/>
          <a:lstStyle/>
          <a:p>
            <a:pPr>
              <a:buFont typeface="Arial" charset="0"/>
              <a:buNone/>
            </a:pPr>
            <a:r>
              <a:rPr lang="en-US" smtClean="0">
                <a:latin typeface="Arial" charset="0"/>
                <a:cs typeface="Arial" charset="0"/>
              </a:rPr>
              <a:t>	Another example example,</a:t>
            </a:r>
          </a:p>
          <a:p>
            <a:pPr>
              <a:buFont typeface="Arial" charset="0"/>
              <a:buNone/>
            </a:pPr>
            <a:r>
              <a:rPr lang="en-US" sz="1400" b="1" smtClean="0">
                <a:latin typeface="Courier New" pitchFamily="49" charset="0"/>
                <a:cs typeface="Arial" charset="0"/>
              </a:rPr>
              <a:t>       int sum = 0; </a:t>
            </a:r>
          </a:p>
          <a:p>
            <a:pPr>
              <a:buFont typeface="Arial" charset="0"/>
              <a:buNone/>
            </a:pPr>
            <a:r>
              <a:rPr lang="en-US" sz="1400" b="1" smtClean="0">
                <a:latin typeface="Courier New" pitchFamily="49" charset="0"/>
                <a:cs typeface="Arial" charset="0"/>
              </a:rPr>
              <a:t>       for ( int i = 0; i &lt; </a:t>
            </a:r>
            <a:r>
              <a:rPr lang="en-US" sz="1400" b="1" smtClean="0">
                <a:solidFill>
                  <a:srgbClr val="FF0000"/>
                </a:solidFill>
                <a:latin typeface="Courier New" pitchFamily="49" charset="0"/>
                <a:cs typeface="Arial" charset="0"/>
              </a:rPr>
              <a:t>n</a:t>
            </a:r>
            <a:r>
              <a:rPr lang="en-US" sz="1400" b="1" smtClean="0">
                <a:latin typeface="Courier New" pitchFamily="49" charset="0"/>
                <a:cs typeface="Arial" charset="0"/>
              </a:rPr>
              <a:t>; ++i ) { </a:t>
            </a:r>
          </a:p>
          <a:p>
            <a:pPr>
              <a:buFont typeface="Arial" charset="0"/>
              <a:buNone/>
            </a:pPr>
            <a:r>
              <a:rPr lang="en-US" sz="1400" b="1" smtClean="0">
                <a:latin typeface="Courier New" pitchFamily="49" charset="0"/>
                <a:cs typeface="Arial" charset="0"/>
              </a:rPr>
              <a:t>           for ( int j = 0; j &lt; n; ++j ) {</a:t>
            </a:r>
          </a:p>
          <a:p>
            <a:pPr>
              <a:buFont typeface="Arial" charset="0"/>
              <a:buNone/>
            </a:pPr>
            <a:r>
              <a:rPr lang="en-US" sz="1400" b="1" smtClean="0">
                <a:latin typeface="Courier New" pitchFamily="49" charset="0"/>
                <a:cs typeface="Arial" charset="0"/>
              </a:rPr>
              <a:t>               sum += 1;     Theta(1)</a:t>
            </a:r>
          </a:p>
          <a:p>
            <a:pPr>
              <a:buFont typeface="Arial" charset="0"/>
              <a:buNone/>
            </a:pPr>
            <a:r>
              <a:rPr lang="en-US" sz="1400" b="1" smtClean="0">
                <a:latin typeface="Courier New" pitchFamily="49" charset="0"/>
                <a:cs typeface="Arial" charset="0"/>
              </a:rPr>
              <a:t>           }</a:t>
            </a:r>
            <a:endParaRPr lang="en-US" sz="1400" smtClean="0">
              <a:latin typeface="Arial" charset="0"/>
              <a:cs typeface="Arial" charset="0"/>
            </a:endParaRPr>
          </a:p>
          <a:p>
            <a:pPr>
              <a:buFont typeface="Arial" charset="0"/>
              <a:buNone/>
            </a:pPr>
            <a:r>
              <a:rPr lang="en-US" sz="1400" b="1" smtClean="0">
                <a:latin typeface="Courier New" pitchFamily="49" charset="0"/>
                <a:cs typeface="Arial" charset="0"/>
              </a:rPr>
              <a:t>       }</a:t>
            </a:r>
          </a:p>
          <a:p>
            <a:pPr>
              <a:buFont typeface="Arial" charset="0"/>
              <a:buNone/>
            </a:pPr>
            <a:r>
              <a:rPr lang="en-US" smtClean="0">
                <a:latin typeface="Arial" charset="0"/>
                <a:cs typeface="Arial" charset="0"/>
              </a:rPr>
              <a:t>	The previous example showed that the inner loop is </a:t>
            </a:r>
            <a:r>
              <a:rPr lang="en-US" b="1" smtClean="0">
                <a:latin typeface="Symbol" pitchFamily="18" charset="2"/>
                <a:cs typeface="Arial" charset="0"/>
              </a:rPr>
              <a:t>Q</a:t>
            </a:r>
            <a:r>
              <a:rPr lang="en-US" smtClean="0">
                <a:latin typeface="Times New Roman" pitchFamily="18" charset="0"/>
                <a:cs typeface="Arial" charset="0"/>
              </a:rPr>
              <a:t>(</a:t>
            </a:r>
            <a:r>
              <a:rPr lang="en-US" i="1" smtClean="0">
                <a:latin typeface="Times New Roman" pitchFamily="18" charset="0"/>
                <a:cs typeface="Arial" charset="0"/>
              </a:rPr>
              <a:t>n</a:t>
            </a:r>
            <a:r>
              <a:rPr lang="en-US" smtClean="0">
                <a:latin typeface="Times New Roman" pitchFamily="18" charset="0"/>
                <a:cs typeface="Arial" charset="0"/>
              </a:rPr>
              <a:t>)</a:t>
            </a:r>
            <a:r>
              <a:rPr lang="en-US" smtClean="0">
                <a:latin typeface="Arial" charset="0"/>
                <a:cs typeface="Arial" charset="0"/>
              </a:rPr>
              <a:t>, thus the outer loop is</a:t>
            </a:r>
          </a:p>
          <a:p>
            <a:pPr>
              <a:buFont typeface="Arial" charset="0"/>
              <a:buNone/>
            </a:pPr>
            <a:r>
              <a:rPr lang="en-US" b="1" smtClean="0">
                <a:latin typeface="Symbol" pitchFamily="18" charset="2"/>
                <a:cs typeface="Arial" charset="0"/>
              </a:rPr>
              <a:t>		Q</a:t>
            </a:r>
            <a:r>
              <a:rPr lang="en-US" smtClean="0">
                <a:latin typeface="Times New Roman" pitchFamily="18" charset="0"/>
                <a:cs typeface="Arial" charset="0"/>
              </a:rPr>
              <a:t>(</a:t>
            </a:r>
            <a:r>
              <a:rPr lang="en-US" i="1" smtClean="0">
                <a:solidFill>
                  <a:srgbClr val="FF0000"/>
                </a:solidFill>
                <a:latin typeface="Times New Roman" pitchFamily="18" charset="0"/>
                <a:cs typeface="Arial" charset="0"/>
              </a:rPr>
              <a:t>n</a:t>
            </a:r>
            <a:r>
              <a:rPr lang="en-US" smtClean="0">
                <a:latin typeface="Times New Roman" pitchFamily="18" charset="0"/>
                <a:cs typeface="Arial" charset="0"/>
              </a:rPr>
              <a:t>·</a:t>
            </a:r>
            <a:r>
              <a:rPr lang="en-US" i="1" smtClean="0">
                <a:latin typeface="Times New Roman" pitchFamily="18" charset="0"/>
                <a:cs typeface="Arial" charset="0"/>
              </a:rPr>
              <a:t>n</a:t>
            </a:r>
            <a:r>
              <a:rPr lang="en-US" smtClean="0">
                <a:latin typeface="Times New Roman" pitchFamily="18" charset="0"/>
                <a:cs typeface="Arial" charset="0"/>
              </a:rPr>
              <a:t>) = </a:t>
            </a:r>
            <a:r>
              <a:rPr lang="en-US" b="1" smtClean="0">
                <a:latin typeface="Symbol" pitchFamily="18" charset="2"/>
                <a:cs typeface="Arial" charset="0"/>
              </a:rPr>
              <a:t>Q</a:t>
            </a:r>
            <a:r>
              <a:rPr lang="en-US" smtClean="0">
                <a:latin typeface="Times New Roman" pitchFamily="18" charset="0"/>
                <a:cs typeface="Arial" charset="0"/>
              </a:rPr>
              <a:t>(</a:t>
            </a:r>
            <a:r>
              <a:rPr lang="en-US" i="1" smtClean="0">
                <a:latin typeface="Times New Roman" pitchFamily="18" charset="0"/>
                <a:cs typeface="Arial" charset="0"/>
              </a:rPr>
              <a:t>n</a:t>
            </a:r>
            <a:r>
              <a:rPr lang="en-US" baseline="30000" smtClean="0">
                <a:latin typeface="Times New Roman" pitchFamily="18" charset="0"/>
                <a:cs typeface="Arial" charset="0"/>
              </a:rPr>
              <a:t>2</a:t>
            </a:r>
            <a:r>
              <a:rPr lang="en-US" smtClean="0">
                <a:latin typeface="Times New Roman" pitchFamily="18" charset="0"/>
                <a:cs typeface="Arial" charset="0"/>
              </a:rPr>
              <a:t>)</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p:cNvSpPr>
          <p:nvPr>
            <p:ph type="title" idx="4294967295"/>
          </p:nvPr>
        </p:nvSpPr>
        <p:spPr/>
        <p:txBody>
          <a:bodyPr/>
          <a:lstStyle/>
          <a:p>
            <a:r>
              <a:rPr lang="en-US" smtClean="0">
                <a:latin typeface="Arial" charset="0"/>
                <a:cs typeface="Arial" charset="0"/>
              </a:rPr>
              <a:t>Analysis of Repetition Statements</a:t>
            </a:r>
          </a:p>
        </p:txBody>
      </p:sp>
      <p:sp>
        <p:nvSpPr>
          <p:cNvPr id="53251" name="Rectangle 3"/>
          <p:cNvSpPr>
            <a:spLocks noGrp="1"/>
          </p:cNvSpPr>
          <p:nvPr>
            <p:ph type="body" idx="4294967295"/>
          </p:nvPr>
        </p:nvSpPr>
        <p:spPr/>
        <p:txBody>
          <a:bodyPr/>
          <a:lstStyle/>
          <a:p>
            <a:pPr>
              <a:buFont typeface="Arial" charset="0"/>
              <a:buNone/>
            </a:pPr>
            <a:r>
              <a:rPr lang="en-US" smtClean="0">
                <a:latin typeface="Arial" charset="0"/>
                <a:cs typeface="Arial" charset="0"/>
              </a:rPr>
              <a:t>	Suppose with each loop, we use a linear search an array of size </a:t>
            </a:r>
            <a:r>
              <a:rPr lang="en-US" i="1" smtClean="0">
                <a:latin typeface="Times New Roman" pitchFamily="18" charset="0"/>
                <a:cs typeface="Arial" charset="0"/>
              </a:rPr>
              <a:t>m</a:t>
            </a:r>
            <a:r>
              <a:rPr lang="en-US" smtClean="0">
                <a:latin typeface="Arial" charset="0"/>
                <a:cs typeface="Arial" charset="0"/>
              </a:rPr>
              <a:t>:</a:t>
            </a:r>
          </a:p>
          <a:p>
            <a:pPr>
              <a:buFont typeface="Arial" charset="0"/>
              <a:buNone/>
            </a:pPr>
            <a:r>
              <a:rPr lang="en-US" sz="1400" b="1" smtClean="0">
                <a:latin typeface="Courier New" pitchFamily="49" charset="0"/>
                <a:cs typeface="Arial" charset="0"/>
              </a:rPr>
              <a:t>       for ( int i = 0; i &lt; </a:t>
            </a:r>
            <a:r>
              <a:rPr lang="en-US" sz="1400" b="1" smtClean="0">
                <a:solidFill>
                  <a:srgbClr val="FF0000"/>
                </a:solidFill>
                <a:latin typeface="Courier New" pitchFamily="49" charset="0"/>
                <a:cs typeface="Arial" charset="0"/>
              </a:rPr>
              <a:t>n</a:t>
            </a:r>
            <a:r>
              <a:rPr lang="en-US" sz="1400" b="1" smtClean="0">
                <a:latin typeface="Courier New" pitchFamily="49" charset="0"/>
                <a:cs typeface="Arial" charset="0"/>
              </a:rPr>
              <a:t>; ++i ) { </a:t>
            </a:r>
          </a:p>
          <a:p>
            <a:pPr>
              <a:buFont typeface="Arial" charset="0"/>
              <a:buNone/>
            </a:pPr>
            <a:r>
              <a:rPr lang="en-US" sz="1400" b="1" smtClean="0">
                <a:latin typeface="Courier New" pitchFamily="49" charset="0"/>
                <a:cs typeface="Arial" charset="0"/>
              </a:rPr>
              <a:t>		    // search through an array of size m</a:t>
            </a:r>
          </a:p>
          <a:p>
            <a:pPr>
              <a:buFont typeface="Arial" charset="0"/>
              <a:buNone/>
            </a:pPr>
            <a:r>
              <a:rPr lang="en-US" sz="1400" b="1" smtClean="0">
                <a:latin typeface="Courier New" pitchFamily="49" charset="0"/>
                <a:cs typeface="Arial" charset="0"/>
              </a:rPr>
              <a:t>		    // O( m );</a:t>
            </a:r>
            <a:endParaRPr lang="en-US" sz="1400" smtClean="0">
              <a:latin typeface="Arial" charset="0"/>
              <a:cs typeface="Arial" charset="0"/>
            </a:endParaRPr>
          </a:p>
          <a:p>
            <a:pPr>
              <a:buFont typeface="Arial" charset="0"/>
              <a:buNone/>
            </a:pPr>
            <a:r>
              <a:rPr lang="en-US" sz="1400" b="1" smtClean="0">
                <a:latin typeface="Courier New" pitchFamily="49" charset="0"/>
                <a:cs typeface="Arial" charset="0"/>
              </a:rPr>
              <a:t>       }</a:t>
            </a:r>
          </a:p>
          <a:p>
            <a:pPr>
              <a:buFont typeface="Arial" charset="0"/>
              <a:buNone/>
            </a:pPr>
            <a:endParaRPr lang="en-US" smtClean="0">
              <a:latin typeface="Arial" charset="0"/>
              <a:cs typeface="Arial" charset="0"/>
            </a:endParaRPr>
          </a:p>
          <a:p>
            <a:pPr>
              <a:buFont typeface="Arial" charset="0"/>
              <a:buNone/>
            </a:pPr>
            <a:r>
              <a:rPr lang="en-US" smtClean="0">
                <a:latin typeface="Arial" charset="0"/>
                <a:cs typeface="Arial" charset="0"/>
              </a:rPr>
              <a:t>	The inner loop is </a:t>
            </a:r>
            <a:r>
              <a:rPr lang="en-US" b="1" smtClean="0">
                <a:latin typeface="Times New Roman" pitchFamily="18" charset="0"/>
                <a:cs typeface="Arial" charset="0"/>
              </a:rPr>
              <a:t>O</a:t>
            </a:r>
            <a:r>
              <a:rPr lang="en-US" smtClean="0">
                <a:latin typeface="Times New Roman" pitchFamily="18" charset="0"/>
                <a:cs typeface="Arial" charset="0"/>
              </a:rPr>
              <a:t>(</a:t>
            </a:r>
            <a:r>
              <a:rPr lang="en-US" i="1" smtClean="0">
                <a:latin typeface="Times New Roman" pitchFamily="18" charset="0"/>
                <a:cs typeface="Arial" charset="0"/>
              </a:rPr>
              <a:t>m</a:t>
            </a:r>
            <a:r>
              <a:rPr lang="en-US" smtClean="0">
                <a:latin typeface="Times New Roman" pitchFamily="18" charset="0"/>
                <a:cs typeface="Arial" charset="0"/>
              </a:rPr>
              <a:t>)</a:t>
            </a:r>
            <a:r>
              <a:rPr lang="en-US" smtClean="0">
                <a:latin typeface="Arial" charset="0"/>
                <a:cs typeface="Arial" charset="0"/>
              </a:rPr>
              <a:t> and thus the outer loop is</a:t>
            </a:r>
          </a:p>
          <a:p>
            <a:pPr>
              <a:buFont typeface="Arial" charset="0"/>
              <a:buNone/>
            </a:pPr>
            <a:r>
              <a:rPr lang="en-US" smtClean="0">
                <a:latin typeface="Arial" charset="0"/>
                <a:cs typeface="Arial" charset="0"/>
              </a:rPr>
              <a:t>			 </a:t>
            </a:r>
            <a:r>
              <a:rPr lang="en-US" b="1" smtClean="0">
                <a:latin typeface="Times New Roman" pitchFamily="18" charset="0"/>
                <a:cs typeface="Arial" charset="0"/>
              </a:rPr>
              <a:t>O</a:t>
            </a:r>
            <a:r>
              <a:rPr lang="en-US" smtClean="0">
                <a:latin typeface="Times New Roman" pitchFamily="18" charset="0"/>
                <a:cs typeface="Arial" charset="0"/>
              </a:rPr>
              <a:t>(</a:t>
            </a:r>
            <a:r>
              <a:rPr lang="en-US" i="1" smtClean="0">
                <a:solidFill>
                  <a:srgbClr val="FF0000"/>
                </a:solidFill>
                <a:latin typeface="Times New Roman" pitchFamily="18" charset="0"/>
                <a:cs typeface="Arial" charset="0"/>
              </a:rPr>
              <a:t>n</a:t>
            </a:r>
            <a:r>
              <a:rPr lang="en-US" smtClean="0">
                <a:latin typeface="Times New Roman" pitchFamily="18" charset="0"/>
                <a:cs typeface="Arial" charset="0"/>
              </a:rPr>
              <a:t> </a:t>
            </a:r>
            <a:r>
              <a:rPr lang="en-US" i="1" smtClean="0">
                <a:latin typeface="Times New Roman" pitchFamily="18" charset="0"/>
                <a:cs typeface="Arial" charset="0"/>
              </a:rPr>
              <a:t>m</a:t>
            </a:r>
            <a:r>
              <a:rPr lang="en-US" smtClean="0">
                <a:latin typeface="Times New Roman" pitchFamily="18" charset="0"/>
                <a:cs typeface="Arial" charset="0"/>
              </a:rPr>
              <a:t>)</a:t>
            </a:r>
            <a:r>
              <a:rPr lang="en-US" smtClean="0">
                <a:latin typeface="Arial" charset="0"/>
                <a:cs typeface="Arial" charset="0"/>
              </a:rPr>
              <a:t> </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Title 1"/>
          <p:cNvSpPr>
            <a:spLocks noGrp="1"/>
          </p:cNvSpPr>
          <p:nvPr>
            <p:ph type="title"/>
          </p:nvPr>
        </p:nvSpPr>
        <p:spPr/>
        <p:txBody>
          <a:bodyPr/>
          <a:lstStyle/>
          <a:p>
            <a:r>
              <a:rPr lang="en-CA" smtClean="0">
                <a:latin typeface="Arial" charset="0"/>
                <a:cs typeface="Arial" charset="0"/>
              </a:rPr>
              <a:t>Conditional Statements</a:t>
            </a:r>
          </a:p>
        </p:txBody>
      </p:sp>
      <p:sp>
        <p:nvSpPr>
          <p:cNvPr id="1028" name="Content Placeholder 2"/>
          <p:cNvSpPr>
            <a:spLocks noGrp="1"/>
          </p:cNvSpPr>
          <p:nvPr>
            <p:ph idx="1"/>
          </p:nvPr>
        </p:nvSpPr>
        <p:spPr/>
        <p:txBody>
          <a:bodyPr/>
          <a:lstStyle/>
          <a:p>
            <a:pPr>
              <a:buFont typeface="Arial" charset="0"/>
              <a:buNone/>
            </a:pPr>
            <a:r>
              <a:rPr lang="en-CA" smtClean="0">
                <a:latin typeface="Arial" charset="0"/>
                <a:cs typeface="Arial" charset="0"/>
              </a:rPr>
              <a:t>	Consider this example</a:t>
            </a:r>
          </a:p>
          <a:p>
            <a:pPr>
              <a:buFont typeface="Arial" charset="0"/>
              <a:buNone/>
            </a:pPr>
            <a:endParaRPr lang="en-CA" sz="1400" smtClean="0">
              <a:latin typeface="Consolas" pitchFamily="49" charset="0"/>
              <a:cs typeface="Arial" charset="0"/>
            </a:endParaRPr>
          </a:p>
          <a:p>
            <a:pPr lvl="2">
              <a:buFont typeface="Arial" charset="0"/>
              <a:buNone/>
            </a:pPr>
            <a:r>
              <a:rPr lang="en-CA" sz="1400" smtClean="0">
                <a:latin typeface="Consolas" pitchFamily="49" charset="0"/>
                <a:cs typeface="Arial" charset="0"/>
              </a:rPr>
              <a:t>void Disjoint_sets::clear() {</a:t>
            </a:r>
          </a:p>
          <a:p>
            <a:pPr lvl="2">
              <a:buFont typeface="Arial" charset="0"/>
              <a:buNone/>
            </a:pPr>
            <a:r>
              <a:rPr lang="en-CA" sz="1400" smtClean="0">
                <a:latin typeface="Consolas" pitchFamily="49" charset="0"/>
                <a:cs typeface="Arial" charset="0"/>
              </a:rPr>
              <a:t>    </a:t>
            </a:r>
            <a:r>
              <a:rPr lang="en-CA" sz="1400" smtClean="0">
                <a:solidFill>
                  <a:srgbClr val="FF0000"/>
                </a:solidFill>
                <a:latin typeface="Consolas" pitchFamily="49" charset="0"/>
                <a:cs typeface="Arial" charset="0"/>
              </a:rPr>
              <a:t>if ( sets == n ) {</a:t>
            </a:r>
          </a:p>
          <a:p>
            <a:pPr lvl="2">
              <a:buFont typeface="Arial" charset="0"/>
              <a:buNone/>
            </a:pPr>
            <a:r>
              <a:rPr lang="en-CA" sz="1400" smtClean="0">
                <a:solidFill>
                  <a:srgbClr val="FF0000"/>
                </a:solidFill>
                <a:latin typeface="Consolas" pitchFamily="49" charset="0"/>
                <a:cs typeface="Arial" charset="0"/>
              </a:rPr>
              <a:t>        return;</a:t>
            </a:r>
          </a:p>
          <a:p>
            <a:pPr lvl="2">
              <a:buFont typeface="Arial" charset="0"/>
              <a:buNone/>
            </a:pPr>
            <a:r>
              <a:rPr lang="en-CA" sz="1400" smtClean="0">
                <a:solidFill>
                  <a:srgbClr val="FF0000"/>
                </a:solidFill>
                <a:latin typeface="Consolas" pitchFamily="49" charset="0"/>
                <a:cs typeface="Arial" charset="0"/>
              </a:rPr>
              <a:t>    }</a:t>
            </a:r>
          </a:p>
          <a:p>
            <a:pPr lvl="2">
              <a:buFont typeface="Arial" charset="0"/>
              <a:buNone/>
            </a:pPr>
            <a:endParaRPr lang="en-CA" sz="1400" smtClean="0">
              <a:latin typeface="Consolas" pitchFamily="49" charset="0"/>
              <a:cs typeface="Arial" charset="0"/>
            </a:endParaRPr>
          </a:p>
          <a:p>
            <a:pPr lvl="2">
              <a:buFont typeface="Arial" charset="0"/>
              <a:buNone/>
            </a:pPr>
            <a:r>
              <a:rPr lang="en-CA" sz="1400" smtClean="0">
                <a:solidFill>
                  <a:srgbClr val="00B0F0"/>
                </a:solidFill>
                <a:latin typeface="Consolas" pitchFamily="49" charset="0"/>
                <a:cs typeface="Arial" charset="0"/>
              </a:rPr>
              <a:t>    max_height = 0;</a:t>
            </a:r>
          </a:p>
          <a:p>
            <a:pPr lvl="2">
              <a:buFont typeface="Arial" charset="0"/>
              <a:buNone/>
            </a:pPr>
            <a:r>
              <a:rPr lang="en-CA" sz="1400" smtClean="0">
                <a:solidFill>
                  <a:srgbClr val="00B0F0"/>
                </a:solidFill>
                <a:latin typeface="Consolas" pitchFamily="49" charset="0"/>
                <a:cs typeface="Arial" charset="0"/>
              </a:rPr>
              <a:t>    num_disjoint_sets = n;</a:t>
            </a:r>
          </a:p>
          <a:p>
            <a:pPr lvl="2">
              <a:buFont typeface="Arial" charset="0"/>
              <a:buNone/>
            </a:pPr>
            <a:endParaRPr lang="en-CA" sz="1400" smtClean="0">
              <a:solidFill>
                <a:srgbClr val="7030A0"/>
              </a:solidFill>
              <a:latin typeface="Consolas" pitchFamily="49" charset="0"/>
              <a:cs typeface="Arial" charset="0"/>
            </a:endParaRPr>
          </a:p>
          <a:p>
            <a:pPr lvl="2">
              <a:buFont typeface="Arial" charset="0"/>
              <a:buNone/>
            </a:pPr>
            <a:r>
              <a:rPr lang="en-CA" sz="1400" smtClean="0">
                <a:solidFill>
                  <a:srgbClr val="7030A0"/>
                </a:solidFill>
                <a:latin typeface="Consolas" pitchFamily="49" charset="0"/>
                <a:cs typeface="Arial" charset="0"/>
              </a:rPr>
              <a:t>    for ( int i = 0; i &lt; n; ++i ) {</a:t>
            </a:r>
          </a:p>
          <a:p>
            <a:pPr lvl="2">
              <a:buFont typeface="Arial" charset="0"/>
              <a:buNone/>
            </a:pPr>
            <a:r>
              <a:rPr lang="en-CA" sz="1400" smtClean="0">
                <a:solidFill>
                  <a:srgbClr val="7030A0"/>
                </a:solidFill>
                <a:latin typeface="Consolas" pitchFamily="49" charset="0"/>
                <a:cs typeface="Arial" charset="0"/>
              </a:rPr>
              <a:t>        </a:t>
            </a:r>
            <a:r>
              <a:rPr lang="en-CA" sz="1400" smtClean="0">
                <a:solidFill>
                  <a:srgbClr val="002060"/>
                </a:solidFill>
                <a:latin typeface="Consolas" pitchFamily="49" charset="0"/>
                <a:cs typeface="Arial" charset="0"/>
              </a:rPr>
              <a:t>parent[i] = i;</a:t>
            </a:r>
          </a:p>
          <a:p>
            <a:pPr lvl="2">
              <a:buFont typeface="Arial" charset="0"/>
              <a:buNone/>
            </a:pPr>
            <a:r>
              <a:rPr lang="en-CA" sz="1400" smtClean="0">
                <a:solidFill>
                  <a:srgbClr val="002060"/>
                </a:solidFill>
                <a:latin typeface="Consolas" pitchFamily="49" charset="0"/>
                <a:cs typeface="Arial" charset="0"/>
              </a:rPr>
              <a:t>        tree_height[i] = 0;</a:t>
            </a:r>
          </a:p>
          <a:p>
            <a:pPr lvl="2">
              <a:buFont typeface="Arial" charset="0"/>
              <a:buNone/>
            </a:pPr>
            <a:r>
              <a:rPr lang="en-CA" sz="1400" smtClean="0">
                <a:solidFill>
                  <a:srgbClr val="7030A0"/>
                </a:solidFill>
                <a:latin typeface="Consolas" pitchFamily="49" charset="0"/>
                <a:cs typeface="Arial" charset="0"/>
              </a:rPr>
              <a:t>    }</a:t>
            </a:r>
          </a:p>
          <a:p>
            <a:pPr lvl="2">
              <a:buFont typeface="Arial" charset="0"/>
              <a:buNone/>
            </a:pPr>
            <a:r>
              <a:rPr lang="en-CA" sz="1400" smtClean="0">
                <a:latin typeface="Consolas" pitchFamily="49" charset="0"/>
                <a:cs typeface="Arial" charset="0"/>
              </a:rPr>
              <a:t>} </a:t>
            </a:r>
          </a:p>
        </p:txBody>
      </p:sp>
      <p:sp>
        <p:nvSpPr>
          <p:cNvPr id="1029" name="TextBox 4"/>
          <p:cNvSpPr txBox="1">
            <a:spLocks noChangeArrowheads="1"/>
          </p:cNvSpPr>
          <p:nvPr/>
        </p:nvSpPr>
        <p:spPr bwMode="auto">
          <a:xfrm>
            <a:off x="5643563" y="4487863"/>
            <a:ext cx="646112" cy="369887"/>
          </a:xfrm>
          <a:prstGeom prst="rect">
            <a:avLst/>
          </a:prstGeom>
          <a:noFill/>
          <a:ln w="9525">
            <a:noFill/>
            <a:miter lim="800000"/>
            <a:headEnd/>
            <a:tailEnd/>
          </a:ln>
        </p:spPr>
        <p:txBody>
          <a:bodyPr wrap="none">
            <a:spAutoFit/>
          </a:bodyPr>
          <a:lstStyle/>
          <a:p>
            <a:r>
              <a:rPr lang="en-CA" b="1">
                <a:solidFill>
                  <a:srgbClr val="7030A0"/>
                </a:solidFill>
                <a:latin typeface="Symbol" pitchFamily="18" charset="2"/>
              </a:rPr>
              <a:t>Q</a:t>
            </a:r>
            <a:r>
              <a:rPr lang="en-CA">
                <a:solidFill>
                  <a:srgbClr val="7030A0"/>
                </a:solidFill>
                <a:latin typeface="Times New Roman" pitchFamily="18" charset="0"/>
                <a:cs typeface="Times New Roman" pitchFamily="18" charset="0"/>
              </a:rPr>
              <a:t>(</a:t>
            </a:r>
            <a:r>
              <a:rPr lang="en-CA" i="1">
                <a:solidFill>
                  <a:srgbClr val="7030A0"/>
                </a:solidFill>
                <a:latin typeface="Times New Roman" pitchFamily="18" charset="0"/>
                <a:cs typeface="Times New Roman" pitchFamily="18" charset="0"/>
              </a:rPr>
              <a:t>n</a:t>
            </a:r>
            <a:r>
              <a:rPr lang="en-CA">
                <a:solidFill>
                  <a:srgbClr val="7030A0"/>
                </a:solidFill>
                <a:latin typeface="Times New Roman" pitchFamily="18" charset="0"/>
                <a:cs typeface="Times New Roman" pitchFamily="18" charset="0"/>
              </a:rPr>
              <a:t>)</a:t>
            </a:r>
          </a:p>
        </p:txBody>
      </p:sp>
      <p:sp>
        <p:nvSpPr>
          <p:cNvPr id="1030" name="TextBox 4"/>
          <p:cNvSpPr txBox="1">
            <a:spLocks noChangeArrowheads="1"/>
          </p:cNvSpPr>
          <p:nvPr/>
        </p:nvSpPr>
        <p:spPr bwMode="auto">
          <a:xfrm>
            <a:off x="5643563" y="3714750"/>
            <a:ext cx="646112" cy="369888"/>
          </a:xfrm>
          <a:prstGeom prst="rect">
            <a:avLst/>
          </a:prstGeom>
          <a:noFill/>
          <a:ln w="9525">
            <a:noFill/>
            <a:miter lim="800000"/>
            <a:headEnd/>
            <a:tailEnd/>
          </a:ln>
        </p:spPr>
        <p:txBody>
          <a:bodyPr wrap="none">
            <a:spAutoFit/>
          </a:bodyPr>
          <a:lstStyle/>
          <a:p>
            <a:r>
              <a:rPr lang="en-CA" b="1">
                <a:solidFill>
                  <a:srgbClr val="00B0F0"/>
                </a:solidFill>
                <a:latin typeface="Symbol" pitchFamily="18" charset="2"/>
              </a:rPr>
              <a:t>Q</a:t>
            </a:r>
            <a:r>
              <a:rPr lang="en-CA">
                <a:solidFill>
                  <a:srgbClr val="00B0F0"/>
                </a:solidFill>
                <a:latin typeface="Times New Roman" pitchFamily="18" charset="0"/>
                <a:cs typeface="Times New Roman" pitchFamily="18" charset="0"/>
              </a:rPr>
              <a:t>(1)</a:t>
            </a:r>
          </a:p>
        </p:txBody>
      </p:sp>
      <p:sp>
        <p:nvSpPr>
          <p:cNvPr id="1031" name="TextBox 4"/>
          <p:cNvSpPr txBox="1">
            <a:spLocks noChangeArrowheads="1"/>
          </p:cNvSpPr>
          <p:nvPr/>
        </p:nvSpPr>
        <p:spPr bwMode="auto">
          <a:xfrm>
            <a:off x="5643563" y="2643188"/>
            <a:ext cx="646112" cy="369887"/>
          </a:xfrm>
          <a:prstGeom prst="rect">
            <a:avLst/>
          </a:prstGeom>
          <a:noFill/>
          <a:ln w="9525">
            <a:noFill/>
            <a:miter lim="800000"/>
            <a:headEnd/>
            <a:tailEnd/>
          </a:ln>
        </p:spPr>
        <p:txBody>
          <a:bodyPr wrap="none">
            <a:spAutoFit/>
          </a:bodyPr>
          <a:lstStyle/>
          <a:p>
            <a:r>
              <a:rPr lang="en-CA" b="1">
                <a:solidFill>
                  <a:srgbClr val="FF0000"/>
                </a:solidFill>
                <a:latin typeface="Symbol" pitchFamily="18" charset="2"/>
              </a:rPr>
              <a:t>Q</a:t>
            </a:r>
            <a:r>
              <a:rPr lang="en-CA">
                <a:solidFill>
                  <a:srgbClr val="FF0000"/>
                </a:solidFill>
                <a:latin typeface="Times New Roman" pitchFamily="18" charset="0"/>
                <a:cs typeface="Times New Roman" pitchFamily="18" charset="0"/>
              </a:rPr>
              <a:t>(1)</a:t>
            </a:r>
          </a:p>
        </p:txBody>
      </p:sp>
      <p:graphicFrame>
        <p:nvGraphicFramePr>
          <p:cNvPr id="1026" name="Object 2"/>
          <p:cNvGraphicFramePr>
            <a:graphicFrameLocks noChangeAspect="1"/>
          </p:cNvGraphicFramePr>
          <p:nvPr/>
        </p:nvGraphicFramePr>
        <p:xfrm>
          <a:off x="5265738" y="5357813"/>
          <a:ext cx="2992437" cy="785812"/>
        </p:xfrm>
        <a:graphic>
          <a:graphicData uri="http://schemas.openxmlformats.org/presentationml/2006/ole">
            <mc:AlternateContent xmlns:mc="http://schemas.openxmlformats.org/markup-compatibility/2006">
              <mc:Choice xmlns:v="urn:schemas-microsoft-com:vml" Requires="v">
                <p:oleObj spid="_x0000_s280583" name="Equation" r:id="rId4" imgW="1739880" imgH="457200" progId="Equation.3">
                  <p:embed/>
                </p:oleObj>
              </mc:Choice>
              <mc:Fallback>
                <p:oleObj name="Equation" r:id="rId4" imgW="1739880" imgH="457200" progId="Equation.3">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65738" y="5357813"/>
                        <a:ext cx="2992437" cy="7858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32" name="TextBox 4"/>
          <p:cNvSpPr txBox="1">
            <a:spLocks noChangeArrowheads="1"/>
          </p:cNvSpPr>
          <p:nvPr/>
        </p:nvSpPr>
        <p:spPr bwMode="auto">
          <a:xfrm>
            <a:off x="1979613" y="5146675"/>
            <a:ext cx="646112" cy="369888"/>
          </a:xfrm>
          <a:prstGeom prst="rect">
            <a:avLst/>
          </a:prstGeom>
          <a:noFill/>
          <a:ln w="9525">
            <a:noFill/>
            <a:miter lim="800000"/>
            <a:headEnd/>
            <a:tailEnd/>
          </a:ln>
        </p:spPr>
        <p:txBody>
          <a:bodyPr wrap="none">
            <a:spAutoFit/>
          </a:bodyPr>
          <a:lstStyle/>
          <a:p>
            <a:r>
              <a:rPr lang="en-CA" b="1">
                <a:solidFill>
                  <a:srgbClr val="002060"/>
                </a:solidFill>
                <a:latin typeface="Symbol" pitchFamily="18" charset="2"/>
              </a:rPr>
              <a:t>Q</a:t>
            </a:r>
            <a:r>
              <a:rPr lang="en-CA">
                <a:solidFill>
                  <a:srgbClr val="002060"/>
                </a:solidFill>
                <a:latin typeface="Times New Roman" pitchFamily="18" charset="0"/>
                <a:cs typeface="Times New Roman" pitchFamily="18" charset="0"/>
              </a:rPr>
              <a:t>(1)</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Rectangle 2"/>
          <p:cNvSpPr>
            <a:spLocks noGrp="1"/>
          </p:cNvSpPr>
          <p:nvPr>
            <p:ph type="title" idx="4294967295"/>
          </p:nvPr>
        </p:nvSpPr>
        <p:spPr/>
        <p:txBody>
          <a:bodyPr/>
          <a:lstStyle/>
          <a:p>
            <a:r>
              <a:rPr lang="en-US" smtClean="0">
                <a:latin typeface="Arial" charset="0"/>
                <a:cs typeface="Arial" charset="0"/>
              </a:rPr>
              <a:t>Analysis of Repetition Statements</a:t>
            </a:r>
          </a:p>
        </p:txBody>
      </p:sp>
      <p:sp>
        <p:nvSpPr>
          <p:cNvPr id="2053" name="Rectangle 3"/>
          <p:cNvSpPr>
            <a:spLocks noGrp="1"/>
          </p:cNvSpPr>
          <p:nvPr>
            <p:ph type="body" idx="4294967295"/>
          </p:nvPr>
        </p:nvSpPr>
        <p:spPr/>
        <p:txBody>
          <a:bodyPr/>
          <a:lstStyle/>
          <a:p>
            <a:pPr>
              <a:buFont typeface="Arial" charset="0"/>
              <a:buNone/>
            </a:pPr>
            <a:r>
              <a:rPr lang="en-US" smtClean="0">
                <a:latin typeface="Arial" charset="0"/>
                <a:cs typeface="Arial" charset="0"/>
              </a:rPr>
              <a:t>	If the body does depends on the variable (in this example, </a:t>
            </a:r>
            <a:r>
              <a:rPr lang="en-US" sz="1800" b="1" smtClean="0">
                <a:latin typeface="Courier New" pitchFamily="49" charset="0"/>
                <a:cs typeface="Arial" charset="0"/>
              </a:rPr>
              <a:t>i</a:t>
            </a:r>
            <a:r>
              <a:rPr lang="en-US" smtClean="0">
                <a:latin typeface="Arial" charset="0"/>
                <a:cs typeface="Arial" charset="0"/>
              </a:rPr>
              <a:t>), then the run time of </a:t>
            </a:r>
          </a:p>
          <a:p>
            <a:pPr>
              <a:buFont typeface="Arial" charset="0"/>
              <a:buNone/>
            </a:pPr>
            <a:r>
              <a:rPr lang="en-US" sz="1600" b="1" smtClean="0">
                <a:latin typeface="Courier New" pitchFamily="49" charset="0"/>
                <a:cs typeface="Arial" charset="0"/>
              </a:rPr>
              <a:t>     for ( int i = 0; i &lt; n; ++i ) {</a:t>
            </a:r>
          </a:p>
          <a:p>
            <a:pPr>
              <a:buFont typeface="Arial" charset="0"/>
              <a:buNone/>
            </a:pPr>
            <a:r>
              <a:rPr lang="en-US" sz="1600" b="1" smtClean="0">
                <a:latin typeface="Courier New" pitchFamily="49" charset="0"/>
                <a:cs typeface="Arial" charset="0"/>
              </a:rPr>
              <a:t>         // code which is Theta(f(i,n))</a:t>
            </a:r>
            <a:endParaRPr lang="en-US" sz="1600" smtClean="0">
              <a:latin typeface="Arial" charset="0"/>
              <a:cs typeface="Arial" charset="0"/>
            </a:endParaRPr>
          </a:p>
          <a:p>
            <a:pPr>
              <a:buFont typeface="Arial" charset="0"/>
              <a:buNone/>
            </a:pPr>
            <a:r>
              <a:rPr lang="en-US" sz="1600" b="1" smtClean="0">
                <a:latin typeface="Courier New" pitchFamily="49" charset="0"/>
                <a:cs typeface="Arial" charset="0"/>
              </a:rPr>
              <a:t>     }</a:t>
            </a:r>
          </a:p>
          <a:p>
            <a:pPr>
              <a:buFont typeface="Arial" charset="0"/>
              <a:buNone/>
            </a:pPr>
            <a:r>
              <a:rPr lang="en-US" smtClean="0">
                <a:latin typeface="Arial" charset="0"/>
                <a:cs typeface="Arial" charset="0"/>
              </a:rPr>
              <a:t>	is                                     and if the body is</a:t>
            </a:r>
            <a:br>
              <a:rPr lang="en-US" smtClean="0">
                <a:latin typeface="Arial" charset="0"/>
                <a:cs typeface="Arial" charset="0"/>
              </a:rPr>
            </a:br>
            <a:r>
              <a:rPr lang="en-US" smtClean="0">
                <a:latin typeface="Arial" charset="0"/>
                <a:cs typeface="Arial" charset="0"/>
              </a:rPr>
              <a:t/>
            </a:r>
            <a:br>
              <a:rPr lang="en-US" smtClean="0">
                <a:latin typeface="Arial" charset="0"/>
                <a:cs typeface="Arial" charset="0"/>
              </a:rPr>
            </a:br>
            <a:r>
              <a:rPr lang="en-US" b="1" smtClean="0">
                <a:latin typeface="Times New Roman" pitchFamily="18" charset="0"/>
                <a:cs typeface="Arial" charset="0"/>
              </a:rPr>
              <a:t>O</a:t>
            </a:r>
            <a:r>
              <a:rPr lang="en-US" smtClean="0">
                <a:latin typeface="Times New Roman" pitchFamily="18" charset="0"/>
                <a:cs typeface="Arial" charset="0"/>
              </a:rPr>
              <a:t>(f(</a:t>
            </a:r>
            <a:r>
              <a:rPr lang="en-US" i="1" smtClean="0">
                <a:latin typeface="Times New Roman" pitchFamily="18" charset="0"/>
                <a:cs typeface="Arial" charset="0"/>
              </a:rPr>
              <a:t>i</a:t>
            </a:r>
            <a:r>
              <a:rPr lang="en-US" smtClean="0">
                <a:latin typeface="Times New Roman" pitchFamily="18" charset="0"/>
                <a:cs typeface="Arial" charset="0"/>
              </a:rPr>
              <a:t>, </a:t>
            </a:r>
            <a:r>
              <a:rPr lang="en-US" i="1" smtClean="0">
                <a:latin typeface="Times New Roman" pitchFamily="18" charset="0"/>
                <a:cs typeface="Arial" charset="0"/>
              </a:rPr>
              <a:t>n</a:t>
            </a:r>
            <a:r>
              <a:rPr lang="en-US" smtClean="0">
                <a:latin typeface="Times New Roman" pitchFamily="18" charset="0"/>
                <a:cs typeface="Arial" charset="0"/>
              </a:rPr>
              <a:t>))</a:t>
            </a:r>
            <a:r>
              <a:rPr lang="en-US" smtClean="0">
                <a:latin typeface="Arial" charset="0"/>
                <a:cs typeface="Arial" charset="0"/>
              </a:rPr>
              <a:t>, the result is</a:t>
            </a:r>
          </a:p>
        </p:txBody>
      </p:sp>
      <p:graphicFrame>
        <p:nvGraphicFramePr>
          <p:cNvPr id="2050" name="Object 4"/>
          <p:cNvGraphicFramePr>
            <a:graphicFrameLocks noChangeAspect="1"/>
          </p:cNvGraphicFramePr>
          <p:nvPr/>
        </p:nvGraphicFramePr>
        <p:xfrm>
          <a:off x="3059113" y="4005263"/>
          <a:ext cx="3168650" cy="1281112"/>
        </p:xfrm>
        <a:graphic>
          <a:graphicData uri="http://schemas.openxmlformats.org/presentationml/2006/ole">
            <mc:AlternateContent xmlns:mc="http://schemas.openxmlformats.org/markup-compatibility/2006">
              <mc:Choice xmlns:v="urn:schemas-microsoft-com:vml" Requires="v">
                <p:oleObj spid="_x0000_s281612" name="Equation" r:id="rId4" imgW="1257120" imgH="507960" progId="Equation.3">
                  <p:embed/>
                </p:oleObj>
              </mc:Choice>
              <mc:Fallback>
                <p:oleObj name="Equation" r:id="rId4" imgW="1257120" imgH="507960" progId="Equation.3">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59113" y="4005263"/>
                        <a:ext cx="3168650" cy="12811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051" name="Object 5"/>
          <p:cNvGraphicFramePr>
            <a:graphicFrameLocks noChangeAspect="1"/>
          </p:cNvGraphicFramePr>
          <p:nvPr/>
        </p:nvGraphicFramePr>
        <p:xfrm>
          <a:off x="1258888" y="2924175"/>
          <a:ext cx="2232025" cy="901700"/>
        </p:xfrm>
        <a:graphic>
          <a:graphicData uri="http://schemas.openxmlformats.org/presentationml/2006/ole">
            <mc:AlternateContent xmlns:mc="http://schemas.openxmlformats.org/markup-compatibility/2006">
              <mc:Choice xmlns:v="urn:schemas-microsoft-com:vml" Requires="v">
                <p:oleObj spid="_x0000_s281613" name="Equation" r:id="rId6" imgW="1257120" imgH="507960" progId="Equation.3">
                  <p:embed/>
                </p:oleObj>
              </mc:Choice>
              <mc:Fallback>
                <p:oleObj name="Equation" r:id="rId6" imgW="1257120" imgH="507960" progId="Equation.3">
                  <p:embed/>
                  <p:pic>
                    <p:nvPicPr>
                      <p:cNvPr id="0" name="Object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58888" y="2924175"/>
                        <a:ext cx="2232025" cy="901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Rectangle 2"/>
          <p:cNvSpPr>
            <a:spLocks noGrp="1"/>
          </p:cNvSpPr>
          <p:nvPr>
            <p:ph type="title" idx="4294967295"/>
          </p:nvPr>
        </p:nvSpPr>
        <p:spPr/>
        <p:txBody>
          <a:bodyPr/>
          <a:lstStyle/>
          <a:p>
            <a:r>
              <a:rPr lang="en-US" smtClean="0">
                <a:latin typeface="Arial" charset="0"/>
                <a:cs typeface="Arial" charset="0"/>
              </a:rPr>
              <a:t>Analysis of Repetition Statements</a:t>
            </a:r>
          </a:p>
        </p:txBody>
      </p:sp>
      <p:sp>
        <p:nvSpPr>
          <p:cNvPr id="3076" name="Rectangle 3"/>
          <p:cNvSpPr>
            <a:spLocks noGrp="1"/>
          </p:cNvSpPr>
          <p:nvPr>
            <p:ph type="body" idx="4294967295"/>
          </p:nvPr>
        </p:nvSpPr>
        <p:spPr/>
        <p:txBody>
          <a:bodyPr/>
          <a:lstStyle/>
          <a:p>
            <a:pPr>
              <a:buFont typeface="Arial" charset="0"/>
              <a:buNone/>
            </a:pPr>
            <a:r>
              <a:rPr lang="en-US" smtClean="0">
                <a:latin typeface="Arial" charset="0"/>
                <a:cs typeface="Arial" charset="0"/>
              </a:rPr>
              <a:t>	For example,</a:t>
            </a:r>
          </a:p>
          <a:p>
            <a:pPr>
              <a:buFont typeface="Arial" charset="0"/>
              <a:buNone/>
            </a:pPr>
            <a:r>
              <a:rPr lang="en-US" sz="1600" smtClean="0">
                <a:latin typeface="Consolas" pitchFamily="49" charset="0"/>
                <a:cs typeface="Consolas" pitchFamily="49" charset="0"/>
              </a:rPr>
              <a:t>	     int sum = 0; </a:t>
            </a:r>
          </a:p>
          <a:p>
            <a:pPr>
              <a:buFont typeface="Arial" charset="0"/>
              <a:buNone/>
            </a:pPr>
            <a:r>
              <a:rPr lang="en-US" sz="1600" smtClean="0">
                <a:latin typeface="Consolas" pitchFamily="49" charset="0"/>
                <a:cs typeface="Consolas" pitchFamily="49" charset="0"/>
              </a:rPr>
              <a:t>	     for ( int i = 0; i &lt; n; ++i ) {</a:t>
            </a:r>
          </a:p>
          <a:p>
            <a:pPr>
              <a:buFont typeface="Arial" charset="0"/>
              <a:buNone/>
            </a:pPr>
            <a:r>
              <a:rPr lang="en-US" sz="1600" smtClean="0">
                <a:latin typeface="Consolas" pitchFamily="49" charset="0"/>
                <a:cs typeface="Consolas" pitchFamily="49" charset="0"/>
              </a:rPr>
              <a:t>	         for ( int j = 0; j &lt; i; ++j ) {</a:t>
            </a:r>
          </a:p>
          <a:p>
            <a:pPr>
              <a:buFont typeface="Arial" charset="0"/>
              <a:buNone/>
            </a:pPr>
            <a:r>
              <a:rPr lang="en-US" sz="1600" smtClean="0">
                <a:latin typeface="Consolas" pitchFamily="49" charset="0"/>
                <a:cs typeface="Consolas" pitchFamily="49" charset="0"/>
              </a:rPr>
              <a:t>	             sum += i + j;</a:t>
            </a:r>
          </a:p>
          <a:p>
            <a:pPr>
              <a:buFont typeface="Arial" charset="0"/>
              <a:buNone/>
            </a:pPr>
            <a:r>
              <a:rPr lang="en-US" sz="1600" smtClean="0">
                <a:latin typeface="Consolas" pitchFamily="49" charset="0"/>
                <a:cs typeface="Consolas" pitchFamily="49" charset="0"/>
              </a:rPr>
              <a:t>	         }</a:t>
            </a:r>
          </a:p>
          <a:p>
            <a:pPr>
              <a:buFont typeface="Arial" charset="0"/>
              <a:buNone/>
            </a:pPr>
            <a:r>
              <a:rPr lang="en-US" sz="1600" smtClean="0">
                <a:latin typeface="Consolas" pitchFamily="49" charset="0"/>
                <a:cs typeface="Consolas" pitchFamily="49" charset="0"/>
              </a:rPr>
              <a:t>	     }</a:t>
            </a:r>
          </a:p>
          <a:p>
            <a:pPr>
              <a:buFont typeface="Arial" charset="0"/>
              <a:buNone/>
            </a:pPr>
            <a:endParaRPr lang="en-US" smtClean="0">
              <a:latin typeface="Arial" charset="0"/>
              <a:cs typeface="Arial" charset="0"/>
            </a:endParaRPr>
          </a:p>
          <a:p>
            <a:pPr>
              <a:buFont typeface="Arial" charset="0"/>
              <a:buNone/>
            </a:pPr>
            <a:r>
              <a:rPr lang="en-US" smtClean="0">
                <a:latin typeface="Arial" charset="0"/>
                <a:cs typeface="Arial" charset="0"/>
              </a:rPr>
              <a:t>	The inner loop is </a:t>
            </a:r>
            <a:r>
              <a:rPr lang="en-US" b="1" smtClean="0">
                <a:latin typeface="Times New Roman" pitchFamily="18" charset="0"/>
                <a:cs typeface="Arial" charset="0"/>
              </a:rPr>
              <a:t>O</a:t>
            </a:r>
            <a:r>
              <a:rPr lang="en-US" smtClean="0">
                <a:latin typeface="Times New Roman" pitchFamily="18" charset="0"/>
                <a:cs typeface="Arial" charset="0"/>
              </a:rPr>
              <a:t>(1 + </a:t>
            </a:r>
            <a:r>
              <a:rPr lang="en-US" i="1" smtClean="0">
                <a:latin typeface="Times New Roman" pitchFamily="18" charset="0"/>
                <a:cs typeface="Arial" charset="0"/>
              </a:rPr>
              <a:t>i</a:t>
            </a:r>
            <a:r>
              <a:rPr lang="en-US" smtClean="0">
                <a:latin typeface="Times New Roman" pitchFamily="18" charset="0"/>
                <a:cs typeface="Arial" charset="0"/>
              </a:rPr>
              <a:t>(1 + 1) ) = </a:t>
            </a:r>
            <a:r>
              <a:rPr lang="en-US" b="1" smtClean="0">
                <a:latin typeface="Symbol" pitchFamily="18" charset="2"/>
                <a:cs typeface="Arial" charset="0"/>
              </a:rPr>
              <a:t>Q</a:t>
            </a:r>
            <a:r>
              <a:rPr lang="en-US" smtClean="0">
                <a:latin typeface="Times New Roman" pitchFamily="18" charset="0"/>
                <a:cs typeface="Arial" charset="0"/>
              </a:rPr>
              <a:t>(</a:t>
            </a:r>
            <a:r>
              <a:rPr lang="en-US" i="1" smtClean="0">
                <a:latin typeface="Times New Roman" pitchFamily="18" charset="0"/>
                <a:cs typeface="Arial" charset="0"/>
              </a:rPr>
              <a:t>i</a:t>
            </a:r>
            <a:r>
              <a:rPr lang="en-US" smtClean="0">
                <a:latin typeface="Times New Roman" pitchFamily="18" charset="0"/>
                <a:cs typeface="Arial" charset="0"/>
              </a:rPr>
              <a:t>)</a:t>
            </a:r>
            <a:r>
              <a:rPr lang="en-US" smtClean="0">
                <a:latin typeface="Arial" charset="0"/>
                <a:cs typeface="Arial" charset="0"/>
              </a:rPr>
              <a:t> hence the outer is</a:t>
            </a:r>
            <a:endParaRPr lang="en-US" smtClean="0">
              <a:latin typeface="Times New Roman" pitchFamily="18" charset="0"/>
              <a:cs typeface="Arial" charset="0"/>
            </a:endParaRPr>
          </a:p>
        </p:txBody>
      </p:sp>
      <p:graphicFrame>
        <p:nvGraphicFramePr>
          <p:cNvPr id="3074" name="Object 4"/>
          <p:cNvGraphicFramePr>
            <a:graphicFrameLocks noChangeAspect="1"/>
          </p:cNvGraphicFramePr>
          <p:nvPr/>
        </p:nvGraphicFramePr>
        <p:xfrm>
          <a:off x="539552" y="4725144"/>
          <a:ext cx="8065020" cy="1041495"/>
        </p:xfrm>
        <a:graphic>
          <a:graphicData uri="http://schemas.openxmlformats.org/presentationml/2006/ole">
            <mc:AlternateContent xmlns:mc="http://schemas.openxmlformats.org/markup-compatibility/2006">
              <mc:Choice xmlns:v="urn:schemas-microsoft-com:vml" Requires="v">
                <p:oleObj spid="_x0000_s282631" name="Equation" r:id="rId4" imgW="3936960" imgH="507960" progId="Equation.3">
                  <p:embed/>
                </p:oleObj>
              </mc:Choice>
              <mc:Fallback>
                <p:oleObj name="Equation" r:id="rId4" imgW="3936960" imgH="507960" progId="Equation.3">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9552" y="4725144"/>
                        <a:ext cx="8065020" cy="104149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p:cNvSpPr>
          <p:nvPr>
            <p:ph type="title" idx="4294967295"/>
          </p:nvPr>
        </p:nvSpPr>
        <p:spPr/>
        <p:txBody>
          <a:bodyPr/>
          <a:lstStyle/>
          <a:p>
            <a:r>
              <a:rPr lang="en-US" smtClean="0">
                <a:latin typeface="Arial" charset="0"/>
                <a:cs typeface="Arial" charset="0"/>
              </a:rPr>
              <a:t>Analysis of Repetition Statements</a:t>
            </a:r>
          </a:p>
        </p:txBody>
      </p:sp>
      <p:sp>
        <p:nvSpPr>
          <p:cNvPr id="54275" name="Rectangle 3"/>
          <p:cNvSpPr>
            <a:spLocks noGrp="1"/>
          </p:cNvSpPr>
          <p:nvPr>
            <p:ph type="body" idx="4294967295"/>
          </p:nvPr>
        </p:nvSpPr>
        <p:spPr/>
        <p:txBody>
          <a:bodyPr/>
          <a:lstStyle/>
          <a:p>
            <a:pPr>
              <a:buFont typeface="Arial" charset="0"/>
              <a:buNone/>
            </a:pPr>
            <a:r>
              <a:rPr lang="en-US" sz="2400" dirty="0" smtClean="0">
                <a:latin typeface="Arial" charset="0"/>
                <a:cs typeface="Arial" charset="0"/>
              </a:rPr>
              <a:t>	</a:t>
            </a:r>
            <a:r>
              <a:rPr lang="en-US" dirty="0" smtClean="0">
                <a:latin typeface="Arial" charset="0"/>
                <a:cs typeface="Arial" charset="0"/>
              </a:rPr>
              <a:t>As another example:</a:t>
            </a:r>
          </a:p>
          <a:p>
            <a:pPr>
              <a:buFont typeface="Arial" charset="0"/>
              <a:buNone/>
            </a:pPr>
            <a:r>
              <a:rPr lang="en-US" sz="1600" dirty="0" smtClean="0">
                <a:latin typeface="Consolas" pitchFamily="49" charset="0"/>
                <a:cs typeface="Consolas" pitchFamily="49" charset="0"/>
              </a:rPr>
              <a:t>		     </a:t>
            </a:r>
            <a:r>
              <a:rPr lang="en-US" sz="1600" dirty="0" err="1" smtClean="0">
                <a:latin typeface="Consolas" pitchFamily="49" charset="0"/>
                <a:cs typeface="Consolas" pitchFamily="49" charset="0"/>
              </a:rPr>
              <a:t>int</a:t>
            </a:r>
            <a:r>
              <a:rPr lang="en-US" sz="1600" dirty="0" smtClean="0">
                <a:latin typeface="Consolas" pitchFamily="49" charset="0"/>
                <a:cs typeface="Consolas" pitchFamily="49" charset="0"/>
              </a:rPr>
              <a:t> sum = 0; </a:t>
            </a:r>
          </a:p>
          <a:p>
            <a:pPr>
              <a:buFont typeface="Arial" charset="0"/>
              <a:buNone/>
            </a:pPr>
            <a:r>
              <a:rPr lang="en-US" sz="1600" dirty="0" smtClean="0">
                <a:latin typeface="Consolas" pitchFamily="49" charset="0"/>
                <a:cs typeface="Consolas" pitchFamily="49" charset="0"/>
              </a:rPr>
              <a:t>		     for ( </a:t>
            </a:r>
            <a:r>
              <a:rPr lang="en-US" sz="1600" dirty="0" err="1" smtClean="0">
                <a:latin typeface="Consolas" pitchFamily="49" charset="0"/>
                <a:cs typeface="Consolas" pitchFamily="49" charset="0"/>
              </a:rPr>
              <a:t>int</a:t>
            </a:r>
            <a:r>
              <a:rPr lang="en-US" sz="1600" dirty="0" smtClean="0">
                <a:latin typeface="Consolas" pitchFamily="49" charset="0"/>
                <a:cs typeface="Consolas" pitchFamily="49" charset="0"/>
              </a:rPr>
              <a:t> </a:t>
            </a:r>
            <a:r>
              <a:rPr lang="en-US" sz="1600" dirty="0" err="1" smtClean="0">
                <a:latin typeface="Consolas" pitchFamily="49" charset="0"/>
                <a:cs typeface="Consolas" pitchFamily="49" charset="0"/>
              </a:rPr>
              <a:t>i</a:t>
            </a:r>
            <a:r>
              <a:rPr lang="en-US" sz="1600" dirty="0" smtClean="0">
                <a:latin typeface="Consolas" pitchFamily="49" charset="0"/>
                <a:cs typeface="Consolas" pitchFamily="49" charset="0"/>
              </a:rPr>
              <a:t> = 0; </a:t>
            </a:r>
            <a:r>
              <a:rPr lang="en-US" sz="1600" dirty="0" err="1" smtClean="0">
                <a:latin typeface="Consolas" pitchFamily="49" charset="0"/>
                <a:cs typeface="Consolas" pitchFamily="49" charset="0"/>
              </a:rPr>
              <a:t>i</a:t>
            </a:r>
            <a:r>
              <a:rPr lang="en-US" sz="1600" dirty="0" smtClean="0">
                <a:latin typeface="Consolas" pitchFamily="49" charset="0"/>
                <a:cs typeface="Consolas" pitchFamily="49" charset="0"/>
              </a:rPr>
              <a:t> &lt; n; ++</a:t>
            </a:r>
            <a:r>
              <a:rPr lang="en-US" sz="1600" dirty="0" err="1" smtClean="0">
                <a:latin typeface="Consolas" pitchFamily="49" charset="0"/>
                <a:cs typeface="Consolas" pitchFamily="49" charset="0"/>
              </a:rPr>
              <a:t>i</a:t>
            </a:r>
            <a:r>
              <a:rPr lang="en-US" sz="1600" dirty="0" smtClean="0">
                <a:latin typeface="Consolas" pitchFamily="49" charset="0"/>
                <a:cs typeface="Consolas" pitchFamily="49" charset="0"/>
              </a:rPr>
              <a:t> ) {</a:t>
            </a:r>
          </a:p>
          <a:p>
            <a:pPr>
              <a:buFont typeface="Arial" charset="0"/>
              <a:buNone/>
            </a:pPr>
            <a:r>
              <a:rPr lang="en-US" sz="1600" dirty="0" smtClean="0">
                <a:latin typeface="Consolas" pitchFamily="49" charset="0"/>
                <a:cs typeface="Consolas" pitchFamily="49" charset="0"/>
              </a:rPr>
              <a:t>		         for ( </a:t>
            </a:r>
            <a:r>
              <a:rPr lang="en-US" sz="1600" dirty="0" err="1" smtClean="0">
                <a:latin typeface="Consolas" pitchFamily="49" charset="0"/>
                <a:cs typeface="Consolas" pitchFamily="49" charset="0"/>
              </a:rPr>
              <a:t>int</a:t>
            </a:r>
            <a:r>
              <a:rPr lang="en-US" sz="1600" dirty="0" smtClean="0">
                <a:latin typeface="Consolas" pitchFamily="49" charset="0"/>
                <a:cs typeface="Consolas" pitchFamily="49" charset="0"/>
              </a:rPr>
              <a:t> j = 0; j &lt; </a:t>
            </a:r>
            <a:r>
              <a:rPr lang="en-US" sz="1600" dirty="0" err="1" smtClean="0">
                <a:latin typeface="Consolas" pitchFamily="49" charset="0"/>
                <a:cs typeface="Consolas" pitchFamily="49" charset="0"/>
              </a:rPr>
              <a:t>i</a:t>
            </a:r>
            <a:r>
              <a:rPr lang="en-US" sz="1600" dirty="0" smtClean="0">
                <a:latin typeface="Consolas" pitchFamily="49" charset="0"/>
                <a:cs typeface="Consolas" pitchFamily="49" charset="0"/>
              </a:rPr>
              <a:t>; ++j ) {</a:t>
            </a:r>
          </a:p>
          <a:p>
            <a:pPr>
              <a:buFont typeface="Arial" charset="0"/>
              <a:buNone/>
            </a:pPr>
            <a:r>
              <a:rPr lang="en-US" sz="1600" dirty="0" smtClean="0">
                <a:latin typeface="Consolas" pitchFamily="49" charset="0"/>
                <a:cs typeface="Consolas" pitchFamily="49" charset="0"/>
              </a:rPr>
              <a:t>		             for ( </a:t>
            </a:r>
            <a:r>
              <a:rPr lang="en-US" sz="1600" dirty="0" err="1" smtClean="0">
                <a:latin typeface="Consolas" pitchFamily="49" charset="0"/>
                <a:cs typeface="Consolas" pitchFamily="49" charset="0"/>
              </a:rPr>
              <a:t>int</a:t>
            </a:r>
            <a:r>
              <a:rPr lang="en-US" sz="1600" dirty="0" smtClean="0">
                <a:latin typeface="Consolas" pitchFamily="49" charset="0"/>
                <a:cs typeface="Consolas" pitchFamily="49" charset="0"/>
              </a:rPr>
              <a:t> k = 0; k &lt; j; ++k ) {</a:t>
            </a:r>
          </a:p>
          <a:p>
            <a:pPr>
              <a:buFont typeface="Arial" charset="0"/>
              <a:buNone/>
            </a:pPr>
            <a:r>
              <a:rPr lang="en-US" sz="1600" dirty="0" smtClean="0">
                <a:latin typeface="Consolas" pitchFamily="49" charset="0"/>
                <a:cs typeface="Consolas" pitchFamily="49" charset="0"/>
              </a:rPr>
              <a:t>		                 sum += </a:t>
            </a:r>
            <a:r>
              <a:rPr lang="en-US" sz="1600" dirty="0" err="1" smtClean="0">
                <a:latin typeface="Consolas" pitchFamily="49" charset="0"/>
                <a:cs typeface="Consolas" pitchFamily="49" charset="0"/>
              </a:rPr>
              <a:t>i</a:t>
            </a:r>
            <a:r>
              <a:rPr lang="en-US" sz="1600" dirty="0" smtClean="0">
                <a:latin typeface="Consolas" pitchFamily="49" charset="0"/>
                <a:cs typeface="Consolas" pitchFamily="49" charset="0"/>
              </a:rPr>
              <a:t> + j + k;</a:t>
            </a:r>
          </a:p>
          <a:p>
            <a:pPr>
              <a:buFont typeface="Arial" charset="0"/>
              <a:buNone/>
            </a:pPr>
            <a:r>
              <a:rPr lang="en-US" sz="1600" dirty="0" smtClean="0">
                <a:latin typeface="Consolas" pitchFamily="49" charset="0"/>
                <a:cs typeface="Consolas" pitchFamily="49" charset="0"/>
              </a:rPr>
              <a:t>		             }</a:t>
            </a:r>
          </a:p>
          <a:p>
            <a:pPr>
              <a:buFont typeface="Arial" charset="0"/>
              <a:buNone/>
            </a:pPr>
            <a:r>
              <a:rPr lang="en-US" sz="1600" dirty="0" smtClean="0">
                <a:latin typeface="Consolas" pitchFamily="49" charset="0"/>
                <a:cs typeface="Consolas" pitchFamily="49" charset="0"/>
              </a:rPr>
              <a:t>		         }</a:t>
            </a:r>
          </a:p>
          <a:p>
            <a:pPr>
              <a:buFont typeface="Arial" charset="0"/>
              <a:buNone/>
            </a:pPr>
            <a:r>
              <a:rPr lang="en-US" sz="1600" dirty="0" smtClean="0">
                <a:latin typeface="Consolas" pitchFamily="49" charset="0"/>
                <a:cs typeface="Consolas" pitchFamily="49" charset="0"/>
              </a:rPr>
              <a:t>		     }</a:t>
            </a:r>
          </a:p>
          <a:p>
            <a:pPr>
              <a:buFont typeface="Arial" charset="0"/>
              <a:buNone/>
            </a:pPr>
            <a:endParaRPr lang="en-US" dirty="0" smtClean="0">
              <a:latin typeface="Arial" charset="0"/>
              <a:cs typeface="Arial" charset="0"/>
            </a:endParaRPr>
          </a:p>
          <a:p>
            <a:pPr>
              <a:buFont typeface="Arial" charset="0"/>
              <a:buNone/>
            </a:pPr>
            <a:r>
              <a:rPr lang="en-US" dirty="0" smtClean="0">
                <a:latin typeface="Arial" charset="0"/>
                <a:cs typeface="Arial" charset="0"/>
              </a:rPr>
              <a:t>	From inside to out:</a:t>
            </a:r>
          </a:p>
          <a:p>
            <a:pPr lvl="1">
              <a:buFont typeface="Arial" charset="0"/>
              <a:buNone/>
            </a:pPr>
            <a:r>
              <a:rPr lang="en-US" dirty="0" smtClean="0">
                <a:latin typeface="Arial" charset="0"/>
                <a:cs typeface="Arial" charset="0"/>
              </a:rPr>
              <a:t>		</a:t>
            </a:r>
            <a:r>
              <a:rPr lang="en-US" b="1" dirty="0" smtClean="0">
                <a:latin typeface="Symbol" pitchFamily="18" charset="2"/>
                <a:cs typeface="Arial" charset="0"/>
              </a:rPr>
              <a:t>Q</a:t>
            </a:r>
            <a:r>
              <a:rPr lang="en-US" dirty="0" smtClean="0">
                <a:latin typeface="Times New Roman" pitchFamily="18" charset="0"/>
                <a:cs typeface="Arial" charset="0"/>
              </a:rPr>
              <a:t>(1)</a:t>
            </a:r>
          </a:p>
          <a:p>
            <a:pPr lvl="1">
              <a:buFont typeface="Arial" charset="0"/>
              <a:buNone/>
            </a:pPr>
            <a:r>
              <a:rPr lang="en-US" dirty="0" smtClean="0">
                <a:latin typeface="Arial" charset="0"/>
                <a:cs typeface="Arial" charset="0"/>
              </a:rPr>
              <a:t>		</a:t>
            </a:r>
            <a:r>
              <a:rPr lang="en-US" b="1" dirty="0" smtClean="0">
                <a:latin typeface="Symbol" pitchFamily="18" charset="2"/>
                <a:cs typeface="Arial" charset="0"/>
              </a:rPr>
              <a:t>Q</a:t>
            </a:r>
            <a:r>
              <a:rPr lang="en-US" dirty="0" smtClean="0">
                <a:latin typeface="Times New Roman" pitchFamily="18" charset="0"/>
                <a:cs typeface="Arial" charset="0"/>
              </a:rPr>
              <a:t>(</a:t>
            </a:r>
            <a:r>
              <a:rPr lang="en-US" i="1" dirty="0" smtClean="0">
                <a:latin typeface="Times New Roman" pitchFamily="18" charset="0"/>
                <a:cs typeface="Arial" charset="0"/>
              </a:rPr>
              <a:t>j</a:t>
            </a:r>
            <a:r>
              <a:rPr lang="en-US" dirty="0" smtClean="0">
                <a:latin typeface="Times New Roman" pitchFamily="18" charset="0"/>
                <a:cs typeface="Arial" charset="0"/>
              </a:rPr>
              <a:t>)</a:t>
            </a:r>
          </a:p>
          <a:p>
            <a:pPr lvl="1">
              <a:buFont typeface="Symbol" pitchFamily="18" charset="2"/>
              <a:buNone/>
            </a:pPr>
            <a:r>
              <a:rPr lang="en-US" b="1" dirty="0" smtClean="0">
                <a:latin typeface="Symbol" pitchFamily="18" charset="2"/>
                <a:cs typeface="Arial" charset="0"/>
              </a:rPr>
              <a:t>		Q</a:t>
            </a:r>
            <a:r>
              <a:rPr lang="en-US" dirty="0" smtClean="0">
                <a:latin typeface="Times New Roman" pitchFamily="18" charset="0"/>
                <a:cs typeface="Arial" charset="0"/>
              </a:rPr>
              <a:t>(</a:t>
            </a:r>
            <a:r>
              <a:rPr lang="en-US" i="1" dirty="0" smtClean="0">
                <a:latin typeface="Times New Roman" pitchFamily="18" charset="0"/>
                <a:cs typeface="Arial" charset="0"/>
              </a:rPr>
              <a:t>i</a:t>
            </a:r>
            <a:r>
              <a:rPr lang="en-US" baseline="30000" dirty="0" smtClean="0">
                <a:latin typeface="Times New Roman" pitchFamily="18" charset="0"/>
                <a:cs typeface="Arial" charset="0"/>
              </a:rPr>
              <a:t>2</a:t>
            </a:r>
            <a:r>
              <a:rPr lang="en-US" dirty="0" smtClean="0">
                <a:latin typeface="Times New Roman" pitchFamily="18" charset="0"/>
                <a:cs typeface="Arial" charset="0"/>
              </a:rPr>
              <a:t>)</a:t>
            </a:r>
          </a:p>
          <a:p>
            <a:pPr lvl="1">
              <a:buFont typeface="Arial" charset="0"/>
              <a:buNone/>
            </a:pPr>
            <a:r>
              <a:rPr lang="en-US" b="1" dirty="0" smtClean="0">
                <a:latin typeface="Symbol" pitchFamily="18" charset="2"/>
                <a:cs typeface="Arial" charset="0"/>
              </a:rPr>
              <a:t>		Q</a:t>
            </a:r>
            <a:r>
              <a:rPr lang="en-US" dirty="0" smtClean="0">
                <a:latin typeface="Times New Roman" pitchFamily="18" charset="0"/>
                <a:cs typeface="Arial" charset="0"/>
              </a:rPr>
              <a:t>(</a:t>
            </a:r>
            <a:r>
              <a:rPr lang="en-US" i="1" dirty="0" smtClean="0">
                <a:latin typeface="Times New Roman" pitchFamily="18" charset="0"/>
                <a:cs typeface="Arial" charset="0"/>
              </a:rPr>
              <a:t>n</a:t>
            </a:r>
            <a:r>
              <a:rPr lang="en-US" baseline="30000" dirty="0" smtClean="0">
                <a:latin typeface="Times New Roman" pitchFamily="18" charset="0"/>
                <a:cs typeface="Arial" charset="0"/>
              </a:rPr>
              <a:t>3</a:t>
            </a:r>
            <a:r>
              <a:rPr lang="en-US" dirty="0" smtClean="0">
                <a:latin typeface="Times New Roman" pitchFamily="18" charset="0"/>
                <a:cs typeface="Arial" charset="0"/>
              </a:rPr>
              <a:t>)</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p:cNvSpPr>
          <p:nvPr>
            <p:ph type="title" idx="4294967295"/>
          </p:nvPr>
        </p:nvSpPr>
        <p:spPr/>
        <p:txBody>
          <a:bodyPr/>
          <a:lstStyle/>
          <a:p>
            <a:r>
              <a:rPr lang="en-US" dirty="0" smtClean="0">
                <a:latin typeface="Arial" charset="0"/>
                <a:cs typeface="Arial" charset="0"/>
              </a:rPr>
              <a:t>Control Statements</a:t>
            </a:r>
          </a:p>
        </p:txBody>
      </p:sp>
      <p:sp>
        <p:nvSpPr>
          <p:cNvPr id="55299" name="Rectangle 3"/>
          <p:cNvSpPr>
            <a:spLocks noGrp="1"/>
          </p:cNvSpPr>
          <p:nvPr>
            <p:ph type="body" idx="4294967295"/>
          </p:nvPr>
        </p:nvSpPr>
        <p:spPr/>
        <p:txBody>
          <a:bodyPr/>
          <a:lstStyle/>
          <a:p>
            <a:pPr>
              <a:buFont typeface="Arial" charset="0"/>
              <a:buNone/>
            </a:pPr>
            <a:r>
              <a:rPr lang="en-US" sz="2400" smtClean="0">
                <a:latin typeface="Arial" charset="0"/>
                <a:cs typeface="Arial" charset="0"/>
              </a:rPr>
              <a:t>	</a:t>
            </a:r>
            <a:r>
              <a:rPr lang="en-US" smtClean="0">
                <a:latin typeface="Arial" charset="0"/>
                <a:cs typeface="Arial" charset="0"/>
              </a:rPr>
              <a:t>Switch statements appear to be nested if statements:</a:t>
            </a:r>
          </a:p>
          <a:p>
            <a:pPr>
              <a:buFont typeface="Arial" charset="0"/>
              <a:buNone/>
            </a:pPr>
            <a:endParaRPr lang="en-US" sz="1800" b="1" smtClean="0">
              <a:latin typeface="Courier New" pitchFamily="49" charset="0"/>
              <a:cs typeface="Arial" charset="0"/>
            </a:endParaRPr>
          </a:p>
          <a:p>
            <a:pPr>
              <a:buFont typeface="Arial" charset="0"/>
              <a:buNone/>
            </a:pPr>
            <a:r>
              <a:rPr lang="en-US" sz="1800" b="1" smtClean="0">
                <a:latin typeface="Consolas" pitchFamily="49" charset="0"/>
                <a:cs typeface="Consolas" pitchFamily="49" charset="0"/>
              </a:rPr>
              <a:t>	</a:t>
            </a:r>
            <a:r>
              <a:rPr lang="en-US" sz="1800" smtClean="0">
                <a:latin typeface="Consolas" pitchFamily="49" charset="0"/>
                <a:cs typeface="Consolas" pitchFamily="49" charset="0"/>
              </a:rPr>
              <a:t>switch( i ) {</a:t>
            </a:r>
          </a:p>
          <a:p>
            <a:pPr>
              <a:buFont typeface="Arial" charset="0"/>
              <a:buNone/>
            </a:pPr>
            <a:r>
              <a:rPr lang="en-US" sz="1800" smtClean="0">
                <a:latin typeface="Consolas" pitchFamily="49" charset="0"/>
                <a:cs typeface="Consolas" pitchFamily="49" charset="0"/>
              </a:rPr>
              <a:t>		case 1:   </a:t>
            </a:r>
            <a:r>
              <a:rPr lang="en-US" sz="1800" smtClean="0">
                <a:solidFill>
                  <a:srgbClr val="00B0F0"/>
                </a:solidFill>
                <a:latin typeface="Consolas" pitchFamily="49" charset="0"/>
                <a:cs typeface="Consolas" pitchFamily="49" charset="0"/>
              </a:rPr>
              <a:t>/* do stuff */ </a:t>
            </a:r>
            <a:r>
              <a:rPr lang="en-US" sz="1800" smtClean="0">
                <a:latin typeface="Consolas" pitchFamily="49" charset="0"/>
                <a:cs typeface="Consolas" pitchFamily="49" charset="0"/>
              </a:rPr>
              <a:t>break;</a:t>
            </a:r>
          </a:p>
          <a:p>
            <a:pPr>
              <a:buFont typeface="Arial" charset="0"/>
              <a:buNone/>
            </a:pPr>
            <a:r>
              <a:rPr lang="en-US" sz="1800" smtClean="0">
                <a:latin typeface="Consolas" pitchFamily="49" charset="0"/>
                <a:cs typeface="Consolas" pitchFamily="49" charset="0"/>
              </a:rPr>
              <a:t>		case 2:   </a:t>
            </a:r>
            <a:r>
              <a:rPr lang="en-US" sz="1800" smtClean="0">
                <a:solidFill>
                  <a:srgbClr val="00B0F0"/>
                </a:solidFill>
                <a:latin typeface="Consolas" pitchFamily="49" charset="0"/>
                <a:cs typeface="Consolas" pitchFamily="49" charset="0"/>
              </a:rPr>
              <a:t>/* do other stuff */ </a:t>
            </a:r>
            <a:r>
              <a:rPr lang="en-US" sz="1800" smtClean="0">
                <a:latin typeface="Consolas" pitchFamily="49" charset="0"/>
                <a:cs typeface="Consolas" pitchFamily="49" charset="0"/>
              </a:rPr>
              <a:t>break;</a:t>
            </a:r>
          </a:p>
          <a:p>
            <a:pPr>
              <a:buFont typeface="Arial" charset="0"/>
              <a:buNone/>
            </a:pPr>
            <a:r>
              <a:rPr lang="en-US" sz="1800" smtClean="0">
                <a:latin typeface="Consolas" pitchFamily="49" charset="0"/>
                <a:cs typeface="Consolas" pitchFamily="49" charset="0"/>
              </a:rPr>
              <a:t>		case 3:   </a:t>
            </a:r>
            <a:r>
              <a:rPr lang="en-US" sz="1800" smtClean="0">
                <a:solidFill>
                  <a:srgbClr val="00B0F0"/>
                </a:solidFill>
                <a:latin typeface="Consolas" pitchFamily="49" charset="0"/>
                <a:cs typeface="Consolas" pitchFamily="49" charset="0"/>
              </a:rPr>
              <a:t>/* do even more stuff */ </a:t>
            </a:r>
            <a:r>
              <a:rPr lang="en-US" sz="1800" smtClean="0">
                <a:latin typeface="Consolas" pitchFamily="49" charset="0"/>
                <a:cs typeface="Consolas" pitchFamily="49" charset="0"/>
              </a:rPr>
              <a:t>break;</a:t>
            </a:r>
          </a:p>
          <a:p>
            <a:pPr>
              <a:buFont typeface="Arial" charset="0"/>
              <a:buNone/>
            </a:pPr>
            <a:r>
              <a:rPr lang="en-US" sz="1800" smtClean="0">
                <a:latin typeface="Consolas" pitchFamily="49" charset="0"/>
                <a:cs typeface="Consolas" pitchFamily="49" charset="0"/>
              </a:rPr>
              <a:t>		case 4:   </a:t>
            </a:r>
            <a:r>
              <a:rPr lang="en-US" sz="1800" smtClean="0">
                <a:solidFill>
                  <a:srgbClr val="00B0F0"/>
                </a:solidFill>
                <a:latin typeface="Consolas" pitchFamily="49" charset="0"/>
                <a:cs typeface="Consolas" pitchFamily="49" charset="0"/>
              </a:rPr>
              <a:t>/* well, do stuff */ </a:t>
            </a:r>
            <a:r>
              <a:rPr lang="en-US" sz="1800" smtClean="0">
                <a:latin typeface="Consolas" pitchFamily="49" charset="0"/>
                <a:cs typeface="Consolas" pitchFamily="49" charset="0"/>
              </a:rPr>
              <a:t>break;</a:t>
            </a:r>
          </a:p>
          <a:p>
            <a:pPr>
              <a:buFont typeface="Arial" charset="0"/>
              <a:buNone/>
            </a:pPr>
            <a:r>
              <a:rPr lang="en-US" sz="1800" smtClean="0">
                <a:latin typeface="Consolas" pitchFamily="49" charset="0"/>
                <a:cs typeface="Consolas" pitchFamily="49" charset="0"/>
              </a:rPr>
              <a:t>		case 5:   </a:t>
            </a:r>
            <a:r>
              <a:rPr lang="en-US" sz="1800" smtClean="0">
                <a:solidFill>
                  <a:srgbClr val="00B0F0"/>
                </a:solidFill>
                <a:latin typeface="Consolas" pitchFamily="49" charset="0"/>
                <a:cs typeface="Consolas" pitchFamily="49" charset="0"/>
              </a:rPr>
              <a:t>/* tired yet? */ </a:t>
            </a:r>
            <a:r>
              <a:rPr lang="en-US" sz="1800" smtClean="0">
                <a:latin typeface="Consolas" pitchFamily="49" charset="0"/>
                <a:cs typeface="Consolas" pitchFamily="49" charset="0"/>
              </a:rPr>
              <a:t>break;</a:t>
            </a:r>
          </a:p>
          <a:p>
            <a:pPr>
              <a:buFont typeface="Arial" charset="0"/>
              <a:buNone/>
            </a:pPr>
            <a:r>
              <a:rPr lang="en-US" sz="1800" smtClean="0">
                <a:latin typeface="Consolas" pitchFamily="49" charset="0"/>
                <a:cs typeface="Consolas" pitchFamily="49" charset="0"/>
              </a:rPr>
              <a:t>		default:  </a:t>
            </a:r>
            <a:r>
              <a:rPr lang="en-US" sz="1800" smtClean="0">
                <a:solidFill>
                  <a:srgbClr val="00B0F0"/>
                </a:solidFill>
                <a:latin typeface="Consolas" pitchFamily="49" charset="0"/>
                <a:cs typeface="Consolas" pitchFamily="49" charset="0"/>
              </a:rPr>
              <a:t>/* do default stuff */</a:t>
            </a:r>
          </a:p>
          <a:p>
            <a:pPr>
              <a:buFont typeface="Arial" charset="0"/>
              <a:buNone/>
            </a:pPr>
            <a:r>
              <a:rPr lang="en-US" sz="1800" smtClean="0">
                <a:latin typeface="Consolas" pitchFamily="49" charset="0"/>
                <a:cs typeface="Consolas" pitchFamily="49" charset="0"/>
              </a:rPr>
              <a:t>	}</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p:cNvSpPr>
          <p:nvPr>
            <p:ph type="title" idx="4294967295"/>
          </p:nvPr>
        </p:nvSpPr>
        <p:spPr/>
        <p:txBody>
          <a:bodyPr/>
          <a:lstStyle/>
          <a:p>
            <a:r>
              <a:rPr lang="en-US" smtClean="0">
                <a:latin typeface="Arial" charset="0"/>
                <a:cs typeface="Arial" charset="0"/>
              </a:rPr>
              <a:t>Control Statements</a:t>
            </a:r>
          </a:p>
        </p:txBody>
      </p:sp>
      <p:sp>
        <p:nvSpPr>
          <p:cNvPr id="56323" name="Rectangle 3"/>
          <p:cNvSpPr>
            <a:spLocks noGrp="1"/>
          </p:cNvSpPr>
          <p:nvPr>
            <p:ph type="body" idx="4294967295"/>
          </p:nvPr>
        </p:nvSpPr>
        <p:spPr/>
        <p:txBody>
          <a:bodyPr/>
          <a:lstStyle/>
          <a:p>
            <a:pPr>
              <a:buFont typeface="Arial" charset="0"/>
              <a:buNone/>
            </a:pPr>
            <a:r>
              <a:rPr lang="en-US" smtClean="0">
                <a:latin typeface="Arial" charset="0"/>
                <a:cs typeface="Arial" charset="0"/>
              </a:rPr>
              <a:t>	Thus, a switch statement would appear to run in </a:t>
            </a:r>
            <a:r>
              <a:rPr lang="en-US" b="1" smtClean="0">
                <a:latin typeface="Times New Roman" pitchFamily="18" charset="0"/>
                <a:cs typeface="Arial" charset="0"/>
              </a:rPr>
              <a:t>O</a:t>
            </a:r>
            <a:r>
              <a:rPr lang="en-US" smtClean="0">
                <a:latin typeface="Times New Roman" pitchFamily="18" charset="0"/>
                <a:cs typeface="Arial" charset="0"/>
              </a:rPr>
              <a:t>(</a:t>
            </a:r>
            <a:r>
              <a:rPr lang="en-US" i="1" smtClean="0">
                <a:latin typeface="Times New Roman" pitchFamily="18" charset="0"/>
                <a:cs typeface="Arial" charset="0"/>
              </a:rPr>
              <a:t>n</a:t>
            </a:r>
            <a:r>
              <a:rPr lang="en-US" smtClean="0">
                <a:latin typeface="Times New Roman" pitchFamily="18" charset="0"/>
                <a:cs typeface="Arial" charset="0"/>
              </a:rPr>
              <a:t>)</a:t>
            </a:r>
            <a:r>
              <a:rPr lang="en-US" smtClean="0">
                <a:latin typeface="Arial" charset="0"/>
                <a:cs typeface="Arial" charset="0"/>
              </a:rPr>
              <a:t> time where </a:t>
            </a:r>
            <a:r>
              <a:rPr lang="en-US" i="1" smtClean="0">
                <a:latin typeface="Times New Roman" pitchFamily="18" charset="0"/>
                <a:cs typeface="Arial" charset="0"/>
              </a:rPr>
              <a:t>n </a:t>
            </a:r>
            <a:r>
              <a:rPr lang="en-US" smtClean="0">
                <a:latin typeface="Arial" charset="0"/>
                <a:cs typeface="Arial" charset="0"/>
              </a:rPr>
              <a:t>is the number of cases, the same as nested if statements</a:t>
            </a:r>
          </a:p>
          <a:p>
            <a:pPr lvl="1"/>
            <a:r>
              <a:rPr lang="en-US" smtClean="0">
                <a:latin typeface="Arial" charset="0"/>
                <a:cs typeface="Arial" charset="0"/>
              </a:rPr>
              <a:t>Why then not use:</a:t>
            </a:r>
          </a:p>
          <a:p>
            <a:pPr>
              <a:buFont typeface="Arial" charset="0"/>
              <a:buNone/>
            </a:pPr>
            <a:endParaRPr lang="en-US" sz="1800" smtClean="0">
              <a:latin typeface="Courier New" pitchFamily="49" charset="0"/>
              <a:cs typeface="Arial" charset="0"/>
            </a:endParaRPr>
          </a:p>
          <a:p>
            <a:pPr>
              <a:buFont typeface="Arial" charset="0"/>
              <a:buNone/>
            </a:pPr>
            <a:r>
              <a:rPr lang="en-US" sz="1800" smtClean="0">
                <a:latin typeface="Consolas" pitchFamily="49" charset="0"/>
                <a:cs typeface="Consolas" pitchFamily="49" charset="0"/>
              </a:rPr>
              <a:t>		if ( i == 1 ) { </a:t>
            </a:r>
            <a:r>
              <a:rPr lang="en-US" sz="1800" smtClean="0">
                <a:solidFill>
                  <a:srgbClr val="00B0F0"/>
                </a:solidFill>
                <a:latin typeface="Consolas" pitchFamily="49" charset="0"/>
                <a:cs typeface="Consolas" pitchFamily="49" charset="0"/>
              </a:rPr>
              <a:t>/* do stuff */ </a:t>
            </a:r>
            <a:r>
              <a:rPr lang="en-US" sz="1800" smtClean="0">
                <a:latin typeface="Consolas" pitchFamily="49" charset="0"/>
                <a:cs typeface="Consolas" pitchFamily="49" charset="0"/>
              </a:rPr>
              <a:t>}</a:t>
            </a:r>
          </a:p>
          <a:p>
            <a:pPr>
              <a:buFont typeface="Arial" charset="0"/>
              <a:buNone/>
            </a:pPr>
            <a:r>
              <a:rPr lang="en-US" sz="1800" smtClean="0">
                <a:latin typeface="Consolas" pitchFamily="49" charset="0"/>
                <a:cs typeface="Consolas" pitchFamily="49" charset="0"/>
              </a:rPr>
              <a:t>		else if ( i == 2 ) { </a:t>
            </a:r>
            <a:r>
              <a:rPr lang="en-US" sz="1800" smtClean="0">
                <a:solidFill>
                  <a:srgbClr val="00B0F0"/>
                </a:solidFill>
                <a:latin typeface="Consolas" pitchFamily="49" charset="0"/>
                <a:cs typeface="Consolas" pitchFamily="49" charset="0"/>
              </a:rPr>
              <a:t>/* do other stuff */ </a:t>
            </a:r>
            <a:r>
              <a:rPr lang="en-US" sz="1800" smtClean="0">
                <a:latin typeface="Consolas" pitchFamily="49" charset="0"/>
                <a:cs typeface="Consolas" pitchFamily="49" charset="0"/>
              </a:rPr>
              <a:t>}</a:t>
            </a:r>
          </a:p>
          <a:p>
            <a:pPr>
              <a:buFont typeface="Arial" charset="0"/>
              <a:buNone/>
            </a:pPr>
            <a:r>
              <a:rPr lang="en-US" sz="1800" smtClean="0">
                <a:latin typeface="Consolas" pitchFamily="49" charset="0"/>
                <a:cs typeface="Consolas" pitchFamily="49" charset="0"/>
              </a:rPr>
              <a:t>		else if ( i == 3 ) { </a:t>
            </a:r>
            <a:r>
              <a:rPr lang="en-US" sz="1800" smtClean="0">
                <a:solidFill>
                  <a:srgbClr val="00B0F0"/>
                </a:solidFill>
                <a:latin typeface="Consolas" pitchFamily="49" charset="0"/>
                <a:cs typeface="Consolas" pitchFamily="49" charset="0"/>
              </a:rPr>
              <a:t>/* do even more stuff *</a:t>
            </a:r>
            <a:r>
              <a:rPr lang="en-US" sz="1800" smtClean="0">
                <a:solidFill>
                  <a:schemeClr val="accent2"/>
                </a:solidFill>
                <a:latin typeface="Consolas" pitchFamily="49" charset="0"/>
                <a:cs typeface="Consolas" pitchFamily="49" charset="0"/>
              </a:rPr>
              <a:t>/</a:t>
            </a:r>
            <a:r>
              <a:rPr lang="en-US" sz="1800" smtClean="0">
                <a:latin typeface="Consolas" pitchFamily="49" charset="0"/>
                <a:cs typeface="Consolas" pitchFamily="49" charset="0"/>
              </a:rPr>
              <a:t> }</a:t>
            </a:r>
          </a:p>
          <a:p>
            <a:pPr>
              <a:buFont typeface="Arial" charset="0"/>
              <a:buNone/>
            </a:pPr>
            <a:r>
              <a:rPr lang="en-US" sz="1800" smtClean="0">
                <a:latin typeface="Consolas" pitchFamily="49" charset="0"/>
                <a:cs typeface="Consolas" pitchFamily="49" charset="0"/>
              </a:rPr>
              <a:t>		else if ( i == 4 ) { </a:t>
            </a:r>
            <a:r>
              <a:rPr lang="en-US" sz="1800" smtClean="0">
                <a:solidFill>
                  <a:srgbClr val="00B0F0"/>
                </a:solidFill>
                <a:latin typeface="Consolas" pitchFamily="49" charset="0"/>
                <a:cs typeface="Consolas" pitchFamily="49" charset="0"/>
              </a:rPr>
              <a:t>/* well, do stuff */ </a:t>
            </a:r>
            <a:r>
              <a:rPr lang="en-US" sz="1800" smtClean="0">
                <a:latin typeface="Consolas" pitchFamily="49" charset="0"/>
                <a:cs typeface="Consolas" pitchFamily="49" charset="0"/>
              </a:rPr>
              <a:t>}</a:t>
            </a:r>
          </a:p>
          <a:p>
            <a:pPr>
              <a:buFont typeface="Arial" charset="0"/>
              <a:buNone/>
            </a:pPr>
            <a:r>
              <a:rPr lang="en-US" sz="1800" smtClean="0">
                <a:latin typeface="Consolas" pitchFamily="49" charset="0"/>
                <a:cs typeface="Consolas" pitchFamily="49" charset="0"/>
              </a:rPr>
              <a:t>		else if ( i == 5 ) { </a:t>
            </a:r>
            <a:r>
              <a:rPr lang="en-US" sz="1800" smtClean="0">
                <a:solidFill>
                  <a:srgbClr val="00B0F0"/>
                </a:solidFill>
                <a:latin typeface="Consolas" pitchFamily="49" charset="0"/>
                <a:cs typeface="Consolas" pitchFamily="49" charset="0"/>
              </a:rPr>
              <a:t>/* tired yet? */ </a:t>
            </a:r>
            <a:r>
              <a:rPr lang="en-US" sz="1800" smtClean="0">
                <a:latin typeface="Consolas" pitchFamily="49" charset="0"/>
                <a:cs typeface="Consolas" pitchFamily="49" charset="0"/>
              </a:rPr>
              <a:t>}</a:t>
            </a:r>
          </a:p>
          <a:p>
            <a:pPr>
              <a:buFont typeface="Arial" charset="0"/>
              <a:buNone/>
            </a:pPr>
            <a:r>
              <a:rPr lang="en-US" sz="1800" smtClean="0">
                <a:latin typeface="Consolas" pitchFamily="49" charset="0"/>
                <a:cs typeface="Consolas" pitchFamily="49" charset="0"/>
              </a:rPr>
              <a:t>		else { </a:t>
            </a:r>
            <a:r>
              <a:rPr lang="en-US" sz="1800" smtClean="0">
                <a:solidFill>
                  <a:srgbClr val="00B0F0"/>
                </a:solidFill>
                <a:latin typeface="Consolas" pitchFamily="49" charset="0"/>
                <a:cs typeface="Consolas" pitchFamily="49" charset="0"/>
              </a:rPr>
              <a:t>/* do default stuff */ </a:t>
            </a:r>
            <a:r>
              <a:rPr lang="en-US" sz="1800" smtClean="0">
                <a:latin typeface="Consolas" pitchFamily="49" charset="0"/>
                <a:cs typeface="Consolas" pitchFamily="49" charset="0"/>
              </a:rPr>
              <a:t>}</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p:cNvSpPr>
          <p:nvPr>
            <p:ph type="title" idx="4294967295"/>
          </p:nvPr>
        </p:nvSpPr>
        <p:spPr/>
        <p:txBody>
          <a:bodyPr/>
          <a:lstStyle/>
          <a:p>
            <a:r>
              <a:rPr lang="en-US" smtClean="0">
                <a:latin typeface="Arial" charset="0"/>
                <a:cs typeface="Arial" charset="0"/>
              </a:rPr>
              <a:t>Motivation</a:t>
            </a:r>
          </a:p>
        </p:txBody>
      </p:sp>
      <p:sp>
        <p:nvSpPr>
          <p:cNvPr id="23555" name="Rectangle 3"/>
          <p:cNvSpPr>
            <a:spLocks noGrp="1"/>
          </p:cNvSpPr>
          <p:nvPr>
            <p:ph type="body" idx="4294967295"/>
          </p:nvPr>
        </p:nvSpPr>
        <p:spPr>
          <a:xfrm>
            <a:off x="457200" y="1639888"/>
            <a:ext cx="8229600" cy="4525962"/>
          </a:xfrm>
        </p:spPr>
        <p:txBody>
          <a:bodyPr/>
          <a:lstStyle/>
          <a:p>
            <a:pPr>
              <a:buFont typeface="Arial" charset="0"/>
              <a:buNone/>
            </a:pPr>
            <a:r>
              <a:rPr lang="en-US" smtClean="0">
                <a:latin typeface="Arial" charset="0"/>
                <a:cs typeface="Arial" charset="0"/>
              </a:rPr>
              <a:t>	The asymptotic behaviour of algorithms indicates the ability to scale</a:t>
            </a:r>
          </a:p>
          <a:p>
            <a:pPr lvl="1"/>
            <a:r>
              <a:rPr lang="en-US" smtClean="0">
                <a:latin typeface="Arial" charset="0"/>
                <a:cs typeface="Arial" charset="0"/>
              </a:rPr>
              <a:t>Suppose we are sorting an array of size </a:t>
            </a:r>
            <a:r>
              <a:rPr lang="en-US" i="1" smtClean="0">
                <a:latin typeface="Times New Roman" pitchFamily="18" charset="0"/>
                <a:cs typeface="Times New Roman" pitchFamily="18" charset="0"/>
              </a:rPr>
              <a:t>n</a:t>
            </a:r>
            <a:endParaRPr lang="en-US" sz="1400" i="1" smtClean="0">
              <a:latin typeface="Times New Roman" pitchFamily="18" charset="0"/>
              <a:cs typeface="Times New Roman" pitchFamily="18" charset="0"/>
            </a:endParaRPr>
          </a:p>
          <a:p>
            <a:pPr>
              <a:buFont typeface="Arial" charset="0"/>
              <a:buNone/>
            </a:pPr>
            <a:endParaRPr lang="en-US" smtClean="0">
              <a:latin typeface="Arial" charset="0"/>
              <a:cs typeface="Arial" charset="0"/>
            </a:endParaRPr>
          </a:p>
          <a:p>
            <a:pPr>
              <a:buFont typeface="Arial" charset="0"/>
              <a:buNone/>
            </a:pPr>
            <a:r>
              <a:rPr lang="en-US" smtClean="0">
                <a:latin typeface="Arial" charset="0"/>
                <a:cs typeface="Arial" charset="0"/>
              </a:rPr>
              <a:t>	Selection sort has a run time of </a:t>
            </a:r>
            <a:r>
              <a:rPr lang="en-US" b="1" smtClean="0">
                <a:latin typeface="Symbol" pitchFamily="18" charset="2"/>
                <a:cs typeface="Arial" charset="0"/>
              </a:rPr>
              <a:t>Q</a:t>
            </a:r>
            <a:r>
              <a:rPr lang="en-US" smtClean="0">
                <a:latin typeface="Times New Roman" pitchFamily="18" charset="0"/>
                <a:cs typeface="Arial" charset="0"/>
              </a:rPr>
              <a:t>(</a:t>
            </a:r>
            <a:r>
              <a:rPr lang="en-US" i="1" smtClean="0">
                <a:latin typeface="Times New Roman" pitchFamily="18" charset="0"/>
                <a:cs typeface="Arial" charset="0"/>
              </a:rPr>
              <a:t>n</a:t>
            </a:r>
            <a:r>
              <a:rPr lang="en-US" baseline="30000" smtClean="0">
                <a:latin typeface="Times New Roman" pitchFamily="18" charset="0"/>
                <a:cs typeface="Arial" charset="0"/>
              </a:rPr>
              <a:t>2</a:t>
            </a:r>
            <a:r>
              <a:rPr lang="en-US" smtClean="0">
                <a:latin typeface="Times New Roman" pitchFamily="18" charset="0"/>
                <a:cs typeface="Arial" charset="0"/>
              </a:rPr>
              <a:t>)</a:t>
            </a:r>
            <a:r>
              <a:rPr lang="en-US" smtClean="0">
                <a:latin typeface="Arial" charset="0"/>
                <a:cs typeface="Arial" charset="0"/>
              </a:rPr>
              <a:t> </a:t>
            </a:r>
          </a:p>
          <a:p>
            <a:pPr lvl="1"/>
            <a:r>
              <a:rPr lang="en-US" smtClean="0">
                <a:latin typeface="Times New Roman" pitchFamily="18" charset="0"/>
                <a:cs typeface="Times New Roman" pitchFamily="18" charset="0"/>
              </a:rPr>
              <a:t>2</a:t>
            </a:r>
            <a:r>
              <a:rPr lang="en-US" i="1" smtClean="0">
                <a:latin typeface="Times New Roman" pitchFamily="18" charset="0"/>
                <a:cs typeface="Times New Roman" pitchFamily="18" charset="0"/>
              </a:rPr>
              <a:t>n</a:t>
            </a:r>
            <a:r>
              <a:rPr lang="en-US" smtClean="0">
                <a:latin typeface="Arial" charset="0"/>
                <a:cs typeface="Arial" charset="0"/>
              </a:rPr>
              <a:t> entries requires </a:t>
            </a:r>
            <a:r>
              <a:rPr lang="en-US" smtClean="0">
                <a:latin typeface="Times New Roman" pitchFamily="18" charset="0"/>
                <a:cs typeface="Times New Roman" pitchFamily="18" charset="0"/>
              </a:rPr>
              <a:t>(2</a:t>
            </a:r>
            <a:r>
              <a:rPr lang="en-US" i="1" smtClean="0">
                <a:latin typeface="Times New Roman" pitchFamily="18" charset="0"/>
                <a:cs typeface="Times New Roman" pitchFamily="18" charset="0"/>
              </a:rPr>
              <a:t>n</a:t>
            </a:r>
            <a:r>
              <a:rPr lang="en-US" smtClean="0">
                <a:latin typeface="Times New Roman" pitchFamily="18" charset="0"/>
                <a:cs typeface="Times New Roman" pitchFamily="18" charset="0"/>
              </a:rPr>
              <a:t>)</a:t>
            </a:r>
            <a:r>
              <a:rPr lang="en-US" baseline="30000" smtClean="0">
                <a:latin typeface="Times New Roman" pitchFamily="18" charset="0"/>
                <a:cs typeface="Times New Roman" pitchFamily="18" charset="0"/>
              </a:rPr>
              <a:t>2</a:t>
            </a:r>
            <a:r>
              <a:rPr lang="en-US" smtClean="0">
                <a:latin typeface="Times New Roman" pitchFamily="18" charset="0"/>
                <a:cs typeface="Times New Roman" pitchFamily="18" charset="0"/>
              </a:rPr>
              <a:t> = 4</a:t>
            </a:r>
            <a:r>
              <a:rPr lang="en-US" i="1" smtClean="0">
                <a:latin typeface="Times New Roman" pitchFamily="18" charset="0"/>
                <a:cs typeface="Times New Roman" pitchFamily="18" charset="0"/>
              </a:rPr>
              <a:t>n</a:t>
            </a:r>
            <a:r>
              <a:rPr lang="en-US" baseline="30000" smtClean="0">
                <a:latin typeface="Times New Roman" pitchFamily="18" charset="0"/>
                <a:cs typeface="Times New Roman" pitchFamily="18" charset="0"/>
              </a:rPr>
              <a:t>2</a:t>
            </a:r>
            <a:endParaRPr lang="en-US" smtClean="0">
              <a:latin typeface="Arial" charset="0"/>
              <a:cs typeface="Arial" charset="0"/>
            </a:endParaRPr>
          </a:p>
          <a:p>
            <a:pPr lvl="2"/>
            <a:r>
              <a:rPr lang="en-US" smtClean="0">
                <a:latin typeface="Arial" charset="0"/>
                <a:cs typeface="Arial" charset="0"/>
              </a:rPr>
              <a:t>Four times as long to sort</a:t>
            </a:r>
          </a:p>
          <a:p>
            <a:pPr lvl="1"/>
            <a:r>
              <a:rPr lang="en-US" smtClean="0">
                <a:latin typeface="Times New Roman" pitchFamily="18" charset="0"/>
                <a:cs typeface="Times New Roman" pitchFamily="18" charset="0"/>
              </a:rPr>
              <a:t>10</a:t>
            </a:r>
            <a:r>
              <a:rPr lang="en-US" i="1" smtClean="0">
                <a:latin typeface="Times New Roman" pitchFamily="18" charset="0"/>
                <a:cs typeface="Times New Roman" pitchFamily="18" charset="0"/>
              </a:rPr>
              <a:t>n</a:t>
            </a:r>
            <a:r>
              <a:rPr lang="en-US" smtClean="0">
                <a:latin typeface="Arial" charset="0"/>
                <a:cs typeface="Arial" charset="0"/>
              </a:rPr>
              <a:t> entries requires </a:t>
            </a:r>
            <a:r>
              <a:rPr lang="en-US" smtClean="0">
                <a:latin typeface="Times New Roman" pitchFamily="18" charset="0"/>
                <a:cs typeface="Times New Roman" pitchFamily="18" charset="0"/>
              </a:rPr>
              <a:t>(10</a:t>
            </a:r>
            <a:r>
              <a:rPr lang="en-US" i="1" smtClean="0">
                <a:latin typeface="Times New Roman" pitchFamily="18" charset="0"/>
                <a:cs typeface="Times New Roman" pitchFamily="18" charset="0"/>
              </a:rPr>
              <a:t>n</a:t>
            </a:r>
            <a:r>
              <a:rPr lang="en-US" smtClean="0">
                <a:latin typeface="Times New Roman" pitchFamily="18" charset="0"/>
                <a:cs typeface="Times New Roman" pitchFamily="18" charset="0"/>
              </a:rPr>
              <a:t>)</a:t>
            </a:r>
            <a:r>
              <a:rPr lang="en-US" baseline="30000" smtClean="0">
                <a:latin typeface="Times New Roman" pitchFamily="18" charset="0"/>
                <a:cs typeface="Times New Roman" pitchFamily="18" charset="0"/>
              </a:rPr>
              <a:t>2</a:t>
            </a:r>
            <a:r>
              <a:rPr lang="en-US" smtClean="0">
                <a:latin typeface="Times New Roman" pitchFamily="18" charset="0"/>
                <a:cs typeface="Times New Roman" pitchFamily="18" charset="0"/>
              </a:rPr>
              <a:t> = 100</a:t>
            </a:r>
            <a:r>
              <a:rPr lang="en-US" i="1" smtClean="0">
                <a:latin typeface="Times New Roman" pitchFamily="18" charset="0"/>
                <a:cs typeface="Times New Roman" pitchFamily="18" charset="0"/>
              </a:rPr>
              <a:t>n</a:t>
            </a:r>
            <a:r>
              <a:rPr lang="en-US" baseline="30000" smtClean="0">
                <a:latin typeface="Times New Roman" pitchFamily="18" charset="0"/>
                <a:cs typeface="Times New Roman" pitchFamily="18" charset="0"/>
              </a:rPr>
              <a:t>2</a:t>
            </a:r>
            <a:endParaRPr lang="en-US" sz="2000" smtClean="0">
              <a:latin typeface="Arial" charset="0"/>
              <a:cs typeface="Arial" charset="0"/>
            </a:endParaRPr>
          </a:p>
          <a:p>
            <a:pPr lvl="2"/>
            <a:r>
              <a:rPr lang="en-US" smtClean="0">
                <a:latin typeface="Arial" charset="0"/>
                <a:cs typeface="Arial" charset="0"/>
              </a:rPr>
              <a:t>One hundred times as long to sort</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p:cNvSpPr>
          <p:nvPr>
            <p:ph type="title" idx="4294967295"/>
          </p:nvPr>
        </p:nvSpPr>
        <p:spPr/>
        <p:txBody>
          <a:bodyPr/>
          <a:lstStyle/>
          <a:p>
            <a:r>
              <a:rPr lang="en-US" smtClean="0">
                <a:latin typeface="Arial" charset="0"/>
                <a:cs typeface="Arial" charset="0"/>
              </a:rPr>
              <a:t>Control Statements</a:t>
            </a:r>
          </a:p>
        </p:txBody>
      </p:sp>
      <p:sp>
        <p:nvSpPr>
          <p:cNvPr id="57347" name="Rectangle 3"/>
          <p:cNvSpPr>
            <a:spLocks noGrp="1"/>
          </p:cNvSpPr>
          <p:nvPr>
            <p:ph type="body" idx="4294967295"/>
          </p:nvPr>
        </p:nvSpPr>
        <p:spPr/>
        <p:txBody>
          <a:bodyPr/>
          <a:lstStyle/>
          <a:p>
            <a:pPr>
              <a:buFont typeface="Arial" charset="0"/>
              <a:buNone/>
            </a:pPr>
            <a:r>
              <a:rPr lang="en-US" sz="2400" smtClean="0">
                <a:latin typeface="Arial" charset="0"/>
                <a:cs typeface="Arial" charset="0"/>
              </a:rPr>
              <a:t>	</a:t>
            </a:r>
            <a:r>
              <a:rPr lang="en-US" smtClean="0">
                <a:latin typeface="Arial" charset="0"/>
                <a:cs typeface="Arial" charset="0"/>
              </a:rPr>
              <a:t>Question:</a:t>
            </a:r>
          </a:p>
          <a:p>
            <a:pPr lvl="1">
              <a:buFont typeface="Arial" charset="0"/>
              <a:buNone/>
            </a:pPr>
            <a:r>
              <a:rPr lang="en-US" smtClean="0">
                <a:latin typeface="Arial" charset="0"/>
                <a:cs typeface="Arial" charset="0"/>
              </a:rPr>
              <a:t>Why would you introduce something into</a:t>
            </a:r>
          </a:p>
          <a:p>
            <a:pPr lvl="1">
              <a:buFont typeface="Arial" charset="0"/>
              <a:buNone/>
            </a:pPr>
            <a:r>
              <a:rPr lang="en-US" smtClean="0">
                <a:latin typeface="Arial" charset="0"/>
                <a:cs typeface="Arial" charset="0"/>
              </a:rPr>
              <a:t>programming language which is redundant?</a:t>
            </a:r>
          </a:p>
          <a:p>
            <a:pPr>
              <a:buFont typeface="Arial" charset="0"/>
              <a:buNone/>
            </a:pPr>
            <a:r>
              <a:rPr lang="en-US" smtClean="0">
                <a:latin typeface="Arial" charset="0"/>
                <a:cs typeface="Arial" charset="0"/>
              </a:rPr>
              <a:t>	</a:t>
            </a:r>
          </a:p>
          <a:p>
            <a:pPr>
              <a:buFont typeface="Arial" charset="0"/>
              <a:buNone/>
            </a:pPr>
            <a:r>
              <a:rPr lang="en-US" smtClean="0">
                <a:latin typeface="Arial" charset="0"/>
                <a:cs typeface="Arial" charset="0"/>
              </a:rPr>
              <a:t>	There are reasons for this:</a:t>
            </a:r>
          </a:p>
          <a:p>
            <a:pPr lvl="1"/>
            <a:r>
              <a:rPr lang="en-US" smtClean="0">
                <a:latin typeface="Arial" charset="0"/>
                <a:cs typeface="Arial" charset="0"/>
              </a:rPr>
              <a:t>your name is Larry Wall and you are creating the Perl (</a:t>
            </a:r>
            <a:r>
              <a:rPr lang="en-US" b="1" smtClean="0">
                <a:latin typeface="Arial" charset="0"/>
                <a:cs typeface="Arial" charset="0"/>
              </a:rPr>
              <a:t>not</a:t>
            </a:r>
            <a:r>
              <a:rPr lang="en-US" smtClean="0">
                <a:latin typeface="Arial" charset="0"/>
                <a:cs typeface="Arial" charset="0"/>
              </a:rPr>
              <a:t> PERL) programming language</a:t>
            </a:r>
          </a:p>
          <a:p>
            <a:pPr lvl="1"/>
            <a:r>
              <a:rPr lang="en-US" smtClean="0">
                <a:latin typeface="Arial" charset="0"/>
                <a:cs typeface="Arial" charset="0"/>
              </a:rPr>
              <a:t>you are introducing software engineering constructs, for example, classes</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p:cNvSpPr>
          <p:nvPr>
            <p:ph type="title" idx="4294967295"/>
          </p:nvPr>
        </p:nvSpPr>
        <p:spPr/>
        <p:txBody>
          <a:bodyPr/>
          <a:lstStyle/>
          <a:p>
            <a:r>
              <a:rPr lang="en-US" smtClean="0">
                <a:latin typeface="Arial" charset="0"/>
                <a:cs typeface="Arial" charset="0"/>
              </a:rPr>
              <a:t>Control Statements</a:t>
            </a:r>
          </a:p>
        </p:txBody>
      </p:sp>
      <p:sp>
        <p:nvSpPr>
          <p:cNvPr id="58371" name="Rectangle 3"/>
          <p:cNvSpPr>
            <a:spLocks noGrp="1"/>
          </p:cNvSpPr>
          <p:nvPr>
            <p:ph type="body" idx="4294967295"/>
          </p:nvPr>
        </p:nvSpPr>
        <p:spPr/>
        <p:txBody>
          <a:bodyPr/>
          <a:lstStyle/>
          <a:p>
            <a:pPr>
              <a:buFont typeface="Arial" charset="0"/>
              <a:buNone/>
            </a:pPr>
            <a:r>
              <a:rPr lang="en-US" smtClean="0">
                <a:latin typeface="Arial" charset="0"/>
                <a:cs typeface="Arial" charset="0"/>
              </a:rPr>
              <a:t>	However, switch statements were included in the original C language...  why?</a:t>
            </a:r>
          </a:p>
          <a:p>
            <a:pPr>
              <a:buFont typeface="Arial" charset="0"/>
              <a:buNone/>
            </a:pPr>
            <a:endParaRPr lang="en-US" smtClean="0">
              <a:latin typeface="Arial" charset="0"/>
              <a:cs typeface="Arial" charset="0"/>
            </a:endParaRPr>
          </a:p>
          <a:p>
            <a:pPr>
              <a:buFont typeface="Arial" charset="0"/>
              <a:buNone/>
            </a:pPr>
            <a:r>
              <a:rPr lang="en-US" smtClean="0">
                <a:latin typeface="Arial" charset="0"/>
                <a:cs typeface="Arial" charset="0"/>
              </a:rPr>
              <a:t>	First, you may recall that the cases must be actual values, either:</a:t>
            </a:r>
          </a:p>
          <a:p>
            <a:pPr lvl="1"/>
            <a:r>
              <a:rPr lang="en-US" smtClean="0">
                <a:latin typeface="Arial" charset="0"/>
                <a:cs typeface="Arial" charset="0"/>
              </a:rPr>
              <a:t>integers</a:t>
            </a:r>
          </a:p>
          <a:p>
            <a:pPr lvl="1"/>
            <a:r>
              <a:rPr lang="en-US" smtClean="0">
                <a:latin typeface="Arial" charset="0"/>
                <a:cs typeface="Arial" charset="0"/>
              </a:rPr>
              <a:t>characters</a:t>
            </a:r>
          </a:p>
          <a:p>
            <a:pPr>
              <a:buFont typeface="Arial" charset="0"/>
              <a:buNone/>
            </a:pPr>
            <a:endParaRPr lang="en-US" smtClean="0">
              <a:latin typeface="Arial" charset="0"/>
              <a:cs typeface="Arial" charset="0"/>
            </a:endParaRPr>
          </a:p>
          <a:p>
            <a:pPr>
              <a:buFont typeface="Arial" charset="0"/>
              <a:buNone/>
            </a:pPr>
            <a:r>
              <a:rPr lang="en-US" smtClean="0">
                <a:latin typeface="Arial" charset="0"/>
                <a:cs typeface="Arial" charset="0"/>
              </a:rPr>
              <a:t>	For example, you cannot have a case with a variable, e.g.,</a:t>
            </a:r>
          </a:p>
          <a:p>
            <a:pPr lvl="1">
              <a:buFont typeface="Arial" charset="0"/>
              <a:buNone/>
            </a:pPr>
            <a:r>
              <a:rPr lang="en-US" smtClean="0">
                <a:latin typeface="Arial" charset="0"/>
                <a:cs typeface="Arial" charset="0"/>
              </a:rPr>
              <a:t>	</a:t>
            </a:r>
            <a:r>
              <a:rPr lang="en-US" sz="1600" b="1" smtClean="0">
                <a:solidFill>
                  <a:srgbClr val="FF0000"/>
                </a:solidFill>
                <a:latin typeface="Courier New" pitchFamily="49" charset="0"/>
                <a:cs typeface="Arial" charset="0"/>
              </a:rPr>
              <a:t>case n: /* do something */ break;  //bad</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p:cNvSpPr>
          <p:nvPr>
            <p:ph type="title" idx="4294967295"/>
          </p:nvPr>
        </p:nvSpPr>
        <p:spPr/>
        <p:txBody>
          <a:bodyPr/>
          <a:lstStyle/>
          <a:p>
            <a:r>
              <a:rPr lang="en-US" smtClean="0">
                <a:latin typeface="Arial" charset="0"/>
                <a:cs typeface="Arial" charset="0"/>
              </a:rPr>
              <a:t>Control Statements</a:t>
            </a:r>
          </a:p>
        </p:txBody>
      </p:sp>
      <p:sp>
        <p:nvSpPr>
          <p:cNvPr id="59395" name="Rectangle 3"/>
          <p:cNvSpPr>
            <a:spLocks noGrp="1"/>
          </p:cNvSpPr>
          <p:nvPr>
            <p:ph type="body" idx="4294967295"/>
          </p:nvPr>
        </p:nvSpPr>
        <p:spPr/>
        <p:txBody>
          <a:bodyPr/>
          <a:lstStyle/>
          <a:p>
            <a:pPr>
              <a:buFont typeface="Arial" charset="0"/>
              <a:buNone/>
            </a:pPr>
            <a:r>
              <a:rPr lang="en-US" smtClean="0">
                <a:latin typeface="Arial" charset="0"/>
                <a:cs typeface="Arial" charset="0"/>
              </a:rPr>
              <a:t>	The compiler looks at the different cases and calculates an appropriate jump</a:t>
            </a:r>
          </a:p>
          <a:p>
            <a:pPr>
              <a:buFont typeface="Arial" charset="0"/>
              <a:buNone/>
            </a:pPr>
            <a:endParaRPr lang="en-US" smtClean="0">
              <a:latin typeface="Arial" charset="0"/>
              <a:cs typeface="Arial" charset="0"/>
            </a:endParaRPr>
          </a:p>
          <a:p>
            <a:pPr>
              <a:buFont typeface="Arial" charset="0"/>
              <a:buNone/>
            </a:pPr>
            <a:r>
              <a:rPr lang="en-US" smtClean="0">
                <a:latin typeface="Arial" charset="0"/>
                <a:cs typeface="Arial" charset="0"/>
              </a:rPr>
              <a:t>	For example, assume:</a:t>
            </a:r>
          </a:p>
          <a:p>
            <a:pPr lvl="1"/>
            <a:r>
              <a:rPr lang="en-US" smtClean="0">
                <a:latin typeface="Arial" charset="0"/>
                <a:cs typeface="Arial" charset="0"/>
              </a:rPr>
              <a:t>the cases are 0, 1, 2, 3, 4, 5, 6, 7, 8, 9, 10</a:t>
            </a:r>
          </a:p>
          <a:p>
            <a:pPr lvl="1"/>
            <a:r>
              <a:rPr lang="en-US" smtClean="0">
                <a:latin typeface="Arial" charset="0"/>
                <a:cs typeface="Arial" charset="0"/>
              </a:rPr>
              <a:t>each case requires a maximum of 24 bytes (for example, six instructions)</a:t>
            </a:r>
          </a:p>
          <a:p>
            <a:pPr>
              <a:buFont typeface="Arial" charset="0"/>
              <a:buNone/>
            </a:pPr>
            <a:endParaRPr lang="en-US" smtClean="0">
              <a:latin typeface="Arial" charset="0"/>
              <a:cs typeface="Arial" charset="0"/>
            </a:endParaRPr>
          </a:p>
          <a:p>
            <a:pPr>
              <a:buFont typeface="Arial" charset="0"/>
              <a:buNone/>
            </a:pPr>
            <a:r>
              <a:rPr lang="en-US" smtClean="0">
                <a:latin typeface="Arial" charset="0"/>
                <a:cs typeface="Arial" charset="0"/>
              </a:rPr>
              <a:t>	Then the compiler simply makes a jump size based on the variable, jumping ahead either 0, 24, 48, 72, ..., or 240 instructions</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p:cNvSpPr>
          <p:nvPr>
            <p:ph type="title" idx="4294967295"/>
          </p:nvPr>
        </p:nvSpPr>
        <p:spPr/>
        <p:txBody>
          <a:bodyPr/>
          <a:lstStyle/>
          <a:p>
            <a:r>
              <a:rPr lang="en-US" smtClean="0">
                <a:latin typeface="Arial" charset="0"/>
                <a:cs typeface="Arial" charset="0"/>
              </a:rPr>
              <a:t>Serial Statements</a:t>
            </a:r>
          </a:p>
        </p:txBody>
      </p:sp>
      <p:sp>
        <p:nvSpPr>
          <p:cNvPr id="60419" name="Rectangle 3"/>
          <p:cNvSpPr>
            <a:spLocks noGrp="1"/>
          </p:cNvSpPr>
          <p:nvPr>
            <p:ph type="body" idx="4294967295"/>
          </p:nvPr>
        </p:nvSpPr>
        <p:spPr>
          <a:xfrm>
            <a:off x="457200" y="1543345"/>
            <a:ext cx="8229600" cy="4525963"/>
          </a:xfrm>
        </p:spPr>
        <p:txBody>
          <a:bodyPr/>
          <a:lstStyle/>
          <a:p>
            <a:pPr>
              <a:buFont typeface="Arial" charset="0"/>
              <a:buNone/>
            </a:pPr>
            <a:r>
              <a:rPr lang="en-US" sz="2400" dirty="0" smtClean="0">
                <a:latin typeface="Arial" charset="0"/>
                <a:cs typeface="Arial" charset="0"/>
              </a:rPr>
              <a:t>	</a:t>
            </a:r>
            <a:r>
              <a:rPr lang="en-US" dirty="0" smtClean="0">
                <a:latin typeface="Arial" charset="0"/>
                <a:cs typeface="Arial" charset="0"/>
              </a:rPr>
              <a:t>Suppose we run one block of code followed by another block of code</a:t>
            </a:r>
          </a:p>
          <a:p>
            <a:pPr>
              <a:buFont typeface="Arial" charset="0"/>
              <a:buNone/>
            </a:pPr>
            <a:endParaRPr lang="en-US" dirty="0" smtClean="0">
              <a:latin typeface="Arial" charset="0"/>
              <a:cs typeface="Arial" charset="0"/>
            </a:endParaRPr>
          </a:p>
          <a:p>
            <a:pPr>
              <a:buFont typeface="Arial" charset="0"/>
              <a:buNone/>
            </a:pPr>
            <a:r>
              <a:rPr lang="en-US" dirty="0" smtClean="0">
                <a:latin typeface="Arial" charset="0"/>
                <a:cs typeface="Arial" charset="0"/>
              </a:rPr>
              <a:t>	Such code is said to be run </a:t>
            </a:r>
            <a:r>
              <a:rPr lang="en-US" i="1" dirty="0" smtClean="0">
                <a:latin typeface="Arial" charset="0"/>
                <a:cs typeface="Arial" charset="0"/>
              </a:rPr>
              <a:t>serially</a:t>
            </a:r>
            <a:endParaRPr lang="en-US" dirty="0" smtClean="0">
              <a:latin typeface="Arial" charset="0"/>
              <a:cs typeface="Arial" charset="0"/>
            </a:endParaRPr>
          </a:p>
          <a:p>
            <a:pPr>
              <a:buFont typeface="Arial" charset="0"/>
              <a:buNone/>
            </a:pPr>
            <a:endParaRPr lang="en-US" dirty="0" smtClean="0">
              <a:latin typeface="Arial" charset="0"/>
              <a:cs typeface="Arial" charset="0"/>
            </a:endParaRPr>
          </a:p>
          <a:p>
            <a:pPr>
              <a:buFont typeface="Arial" charset="0"/>
              <a:buNone/>
            </a:pPr>
            <a:r>
              <a:rPr lang="en-US" dirty="0" smtClean="0">
                <a:latin typeface="Arial" charset="0"/>
                <a:cs typeface="Arial" charset="0"/>
              </a:rPr>
              <a:t>	If the first block of code is </a:t>
            </a:r>
            <a:r>
              <a:rPr lang="en-US" b="1" dirty="0" smtClean="0">
                <a:latin typeface="Times New Roman" pitchFamily="18" charset="0"/>
                <a:cs typeface="Arial" charset="0"/>
              </a:rPr>
              <a:t>O</a:t>
            </a:r>
            <a:r>
              <a:rPr lang="en-US" dirty="0" smtClean="0">
                <a:latin typeface="Times New Roman" pitchFamily="18" charset="0"/>
                <a:cs typeface="Arial" charset="0"/>
              </a:rPr>
              <a:t>(f(</a:t>
            </a:r>
            <a:r>
              <a:rPr lang="en-US" i="1" dirty="0" smtClean="0">
                <a:latin typeface="Times New Roman" pitchFamily="18" charset="0"/>
                <a:cs typeface="Arial" charset="0"/>
              </a:rPr>
              <a:t>n</a:t>
            </a:r>
            <a:r>
              <a:rPr lang="en-US" dirty="0" smtClean="0">
                <a:latin typeface="Times New Roman" pitchFamily="18" charset="0"/>
                <a:cs typeface="Arial" charset="0"/>
              </a:rPr>
              <a:t>))</a:t>
            </a:r>
            <a:r>
              <a:rPr lang="en-US" dirty="0" smtClean="0">
                <a:latin typeface="Arial" charset="0"/>
                <a:cs typeface="Arial" charset="0"/>
              </a:rPr>
              <a:t> and the second is </a:t>
            </a:r>
            <a:r>
              <a:rPr lang="en-US" b="1" dirty="0" smtClean="0">
                <a:latin typeface="Times New Roman" pitchFamily="18" charset="0"/>
                <a:cs typeface="Arial" charset="0"/>
              </a:rPr>
              <a:t>O</a:t>
            </a:r>
            <a:r>
              <a:rPr lang="en-US" dirty="0" smtClean="0">
                <a:latin typeface="Times New Roman" pitchFamily="18" charset="0"/>
                <a:cs typeface="Arial" charset="0"/>
              </a:rPr>
              <a:t>(g(</a:t>
            </a:r>
            <a:r>
              <a:rPr lang="en-US" i="1" dirty="0" smtClean="0">
                <a:latin typeface="Times New Roman" pitchFamily="18" charset="0"/>
                <a:cs typeface="Arial" charset="0"/>
              </a:rPr>
              <a:t>n</a:t>
            </a:r>
            <a:r>
              <a:rPr lang="en-US" dirty="0" smtClean="0">
                <a:latin typeface="Times New Roman" pitchFamily="18" charset="0"/>
                <a:cs typeface="Arial" charset="0"/>
              </a:rPr>
              <a:t>))</a:t>
            </a:r>
            <a:r>
              <a:rPr lang="en-US" dirty="0" smtClean="0">
                <a:latin typeface="Arial" charset="0"/>
                <a:cs typeface="Arial" charset="0"/>
              </a:rPr>
              <a:t>, then the run time of two blocks of code is</a:t>
            </a:r>
          </a:p>
          <a:p>
            <a:pPr lvl="1">
              <a:buFont typeface="Arial" charset="0"/>
              <a:buNone/>
            </a:pPr>
            <a:r>
              <a:rPr lang="en-US" dirty="0" smtClean="0">
                <a:latin typeface="Arial" charset="0"/>
                <a:cs typeface="Arial" charset="0"/>
              </a:rPr>
              <a:t>				</a:t>
            </a:r>
            <a:r>
              <a:rPr lang="en-US" b="1" dirty="0" smtClean="0">
                <a:latin typeface="Times New Roman" pitchFamily="18" charset="0"/>
                <a:cs typeface="Arial" charset="0"/>
              </a:rPr>
              <a:t>O</a:t>
            </a:r>
            <a:r>
              <a:rPr lang="en-US" dirty="0" smtClean="0">
                <a:latin typeface="Times New Roman" pitchFamily="18" charset="0"/>
                <a:cs typeface="Arial" charset="0"/>
              </a:rPr>
              <a:t>( f(</a:t>
            </a:r>
            <a:r>
              <a:rPr lang="en-US" i="1" dirty="0" smtClean="0">
                <a:latin typeface="Times New Roman" pitchFamily="18" charset="0"/>
                <a:cs typeface="Arial" charset="0"/>
              </a:rPr>
              <a:t>n</a:t>
            </a:r>
            <a:r>
              <a:rPr lang="en-US" dirty="0" smtClean="0">
                <a:latin typeface="Times New Roman" pitchFamily="18" charset="0"/>
                <a:cs typeface="Arial" charset="0"/>
              </a:rPr>
              <a:t>) + g(</a:t>
            </a:r>
            <a:r>
              <a:rPr lang="en-US" i="1" dirty="0" smtClean="0">
                <a:latin typeface="Times New Roman" pitchFamily="18" charset="0"/>
                <a:cs typeface="Arial" charset="0"/>
              </a:rPr>
              <a:t>n</a:t>
            </a:r>
            <a:r>
              <a:rPr lang="en-US" dirty="0" smtClean="0">
                <a:latin typeface="Times New Roman" pitchFamily="18" charset="0"/>
                <a:cs typeface="Arial" charset="0"/>
              </a:rPr>
              <a:t>) )</a:t>
            </a:r>
          </a:p>
          <a:p>
            <a:pPr>
              <a:buFont typeface="Arial" charset="0"/>
              <a:buNone/>
            </a:pPr>
            <a:r>
              <a:rPr lang="en-US" dirty="0" smtClean="0">
                <a:latin typeface="Arial" charset="0"/>
                <a:cs typeface="Arial" charset="0"/>
              </a:rPr>
              <a:t>	which usually (for algorithms not including function calls) simplifies to one or the other</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p:cNvSpPr>
          <p:nvPr>
            <p:ph type="title" idx="4294967295"/>
          </p:nvPr>
        </p:nvSpPr>
        <p:spPr/>
        <p:txBody>
          <a:bodyPr/>
          <a:lstStyle/>
          <a:p>
            <a:r>
              <a:rPr lang="en-US" dirty="0" smtClean="0">
                <a:latin typeface="Arial" charset="0"/>
                <a:cs typeface="Arial" charset="0"/>
              </a:rPr>
              <a:t>Serial Statements</a:t>
            </a:r>
          </a:p>
        </p:txBody>
      </p:sp>
      <p:sp>
        <p:nvSpPr>
          <p:cNvPr id="61443" name="Rectangle 3"/>
          <p:cNvSpPr>
            <a:spLocks noGrp="1"/>
          </p:cNvSpPr>
          <p:nvPr>
            <p:ph type="body" idx="4294967295"/>
          </p:nvPr>
        </p:nvSpPr>
        <p:spPr/>
        <p:txBody>
          <a:bodyPr/>
          <a:lstStyle/>
          <a:p>
            <a:pPr>
              <a:buFont typeface="Arial" charset="0"/>
              <a:buNone/>
            </a:pPr>
            <a:r>
              <a:rPr lang="en-US" smtClean="0">
                <a:latin typeface="Arial" charset="0"/>
                <a:cs typeface="Arial" charset="0"/>
              </a:rPr>
              <a:t>	Consider the following two problems:</a:t>
            </a:r>
          </a:p>
          <a:p>
            <a:pPr lvl="1"/>
            <a:r>
              <a:rPr lang="en-US" smtClean="0">
                <a:latin typeface="Arial" charset="0"/>
                <a:cs typeface="Arial" charset="0"/>
              </a:rPr>
              <a:t>search through a random list of size </a:t>
            </a:r>
            <a:r>
              <a:rPr lang="en-US" i="1" smtClean="0">
                <a:latin typeface="Times New Roman" pitchFamily="18" charset="0"/>
                <a:cs typeface="Arial" charset="0"/>
              </a:rPr>
              <a:t>n</a:t>
            </a:r>
            <a:r>
              <a:rPr lang="en-US" smtClean="0">
                <a:latin typeface="Arial" charset="0"/>
                <a:cs typeface="Arial" charset="0"/>
              </a:rPr>
              <a:t> to find the maximum entry, and</a:t>
            </a:r>
          </a:p>
          <a:p>
            <a:pPr lvl="1"/>
            <a:r>
              <a:rPr lang="en-US" smtClean="0">
                <a:latin typeface="Arial" charset="0"/>
                <a:cs typeface="Arial" charset="0"/>
              </a:rPr>
              <a:t>search through a random list of size </a:t>
            </a:r>
            <a:r>
              <a:rPr lang="en-US" i="1" smtClean="0">
                <a:latin typeface="Times New Roman" pitchFamily="18" charset="0"/>
                <a:cs typeface="Arial" charset="0"/>
              </a:rPr>
              <a:t>n</a:t>
            </a:r>
            <a:r>
              <a:rPr lang="en-US" smtClean="0">
                <a:latin typeface="Arial" charset="0"/>
                <a:cs typeface="Arial" charset="0"/>
              </a:rPr>
              <a:t> to find if it contains a particular entry</a:t>
            </a:r>
          </a:p>
          <a:p>
            <a:pPr>
              <a:buFont typeface="Arial" charset="0"/>
              <a:buNone/>
            </a:pPr>
            <a:endParaRPr lang="en-US" smtClean="0">
              <a:latin typeface="Arial" charset="0"/>
              <a:cs typeface="Arial" charset="0"/>
            </a:endParaRPr>
          </a:p>
          <a:p>
            <a:pPr>
              <a:buFont typeface="Arial" charset="0"/>
              <a:buNone/>
            </a:pPr>
            <a:r>
              <a:rPr lang="en-US" smtClean="0">
                <a:latin typeface="Arial" charset="0"/>
                <a:cs typeface="Arial" charset="0"/>
              </a:rPr>
              <a:t>	What is the proper means of describing the run time of these two algorithms?</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p:cNvSpPr>
          <p:nvPr>
            <p:ph type="title" idx="4294967295"/>
          </p:nvPr>
        </p:nvSpPr>
        <p:spPr/>
        <p:txBody>
          <a:bodyPr/>
          <a:lstStyle/>
          <a:p>
            <a:r>
              <a:rPr lang="en-US" dirty="0" smtClean="0">
                <a:latin typeface="Arial" charset="0"/>
                <a:cs typeface="Arial" charset="0"/>
              </a:rPr>
              <a:t>Serial Statements</a:t>
            </a:r>
          </a:p>
        </p:txBody>
      </p:sp>
      <p:sp>
        <p:nvSpPr>
          <p:cNvPr id="62467" name="Rectangle 3"/>
          <p:cNvSpPr>
            <a:spLocks noGrp="1"/>
          </p:cNvSpPr>
          <p:nvPr>
            <p:ph type="body" idx="4294967295"/>
          </p:nvPr>
        </p:nvSpPr>
        <p:spPr/>
        <p:txBody>
          <a:bodyPr/>
          <a:lstStyle/>
          <a:p>
            <a:pPr>
              <a:buFont typeface="Arial" charset="0"/>
              <a:buNone/>
            </a:pPr>
            <a:r>
              <a:rPr lang="en-US" smtClean="0">
                <a:latin typeface="Arial" charset="0"/>
                <a:cs typeface="Arial" charset="0"/>
              </a:rPr>
              <a:t>	Searching for the maximum entry requires that each element in the array be examined, thus, it must run in </a:t>
            </a:r>
            <a:r>
              <a:rPr lang="en-US" b="1" smtClean="0">
                <a:latin typeface="Symbol" pitchFamily="18" charset="2"/>
                <a:cs typeface="Arial" charset="0"/>
              </a:rPr>
              <a:t>Q</a:t>
            </a:r>
            <a:r>
              <a:rPr lang="en-US" smtClean="0">
                <a:latin typeface="Times New Roman" pitchFamily="18" charset="0"/>
                <a:cs typeface="Arial" charset="0"/>
              </a:rPr>
              <a:t>(</a:t>
            </a:r>
            <a:r>
              <a:rPr lang="en-US" i="1" smtClean="0">
                <a:latin typeface="Times New Roman" pitchFamily="18" charset="0"/>
                <a:cs typeface="Arial" charset="0"/>
              </a:rPr>
              <a:t>n</a:t>
            </a:r>
            <a:r>
              <a:rPr lang="en-US" smtClean="0">
                <a:latin typeface="Times New Roman" pitchFamily="18" charset="0"/>
                <a:cs typeface="Arial" charset="0"/>
              </a:rPr>
              <a:t>)</a:t>
            </a:r>
            <a:r>
              <a:rPr lang="en-US" smtClean="0">
                <a:latin typeface="Arial" charset="0"/>
                <a:cs typeface="Arial" charset="0"/>
              </a:rPr>
              <a:t> time</a:t>
            </a:r>
          </a:p>
          <a:p>
            <a:pPr>
              <a:buFont typeface="Arial" charset="0"/>
              <a:buNone/>
            </a:pPr>
            <a:endParaRPr lang="en-US" smtClean="0">
              <a:latin typeface="Arial" charset="0"/>
              <a:cs typeface="Arial" charset="0"/>
            </a:endParaRPr>
          </a:p>
          <a:p>
            <a:pPr>
              <a:buFont typeface="Arial" charset="0"/>
              <a:buNone/>
            </a:pPr>
            <a:r>
              <a:rPr lang="en-US" smtClean="0">
                <a:latin typeface="Arial" charset="0"/>
                <a:cs typeface="Arial" charset="0"/>
              </a:rPr>
              <a:t>	Searching for a particular entry may end earlier:  for example, the first entry we are searching for may be the one we are looking for, thus, it runs in </a:t>
            </a:r>
            <a:r>
              <a:rPr lang="en-US" b="1" smtClean="0">
                <a:latin typeface="Times New Roman" pitchFamily="18" charset="0"/>
                <a:cs typeface="Arial" charset="0"/>
              </a:rPr>
              <a:t>O</a:t>
            </a:r>
            <a:r>
              <a:rPr lang="en-US" smtClean="0">
                <a:latin typeface="Times New Roman" pitchFamily="18" charset="0"/>
                <a:cs typeface="Arial" charset="0"/>
              </a:rPr>
              <a:t>(</a:t>
            </a:r>
            <a:r>
              <a:rPr lang="en-US" i="1" smtClean="0">
                <a:latin typeface="Times New Roman" pitchFamily="18" charset="0"/>
                <a:cs typeface="Arial" charset="0"/>
              </a:rPr>
              <a:t>n</a:t>
            </a:r>
            <a:r>
              <a:rPr lang="en-US" smtClean="0">
                <a:latin typeface="Times New Roman" pitchFamily="18" charset="0"/>
                <a:cs typeface="Arial" charset="0"/>
              </a:rPr>
              <a:t>)</a:t>
            </a:r>
            <a:r>
              <a:rPr lang="en-US" smtClean="0">
                <a:latin typeface="Arial" charset="0"/>
                <a:cs typeface="Arial" charset="0"/>
              </a:rPr>
              <a:t> time</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p:cNvSpPr>
          <p:nvPr>
            <p:ph type="title" idx="4294967295"/>
          </p:nvPr>
        </p:nvSpPr>
        <p:spPr/>
        <p:txBody>
          <a:bodyPr/>
          <a:lstStyle/>
          <a:p>
            <a:r>
              <a:rPr lang="en-US" dirty="0" smtClean="0">
                <a:latin typeface="Arial" charset="0"/>
                <a:cs typeface="Arial" charset="0"/>
              </a:rPr>
              <a:t>Serial Statements</a:t>
            </a:r>
          </a:p>
        </p:txBody>
      </p:sp>
      <p:sp>
        <p:nvSpPr>
          <p:cNvPr id="63491" name="Rectangle 3"/>
          <p:cNvSpPr>
            <a:spLocks noGrp="1"/>
          </p:cNvSpPr>
          <p:nvPr>
            <p:ph type="body" idx="4294967295"/>
          </p:nvPr>
        </p:nvSpPr>
        <p:spPr/>
        <p:txBody>
          <a:bodyPr/>
          <a:lstStyle/>
          <a:p>
            <a:pPr>
              <a:buFont typeface="Arial" charset="0"/>
              <a:buNone/>
            </a:pPr>
            <a:r>
              <a:rPr lang="en-US" sz="2400" smtClean="0">
                <a:latin typeface="Arial" charset="0"/>
                <a:cs typeface="Arial" charset="0"/>
              </a:rPr>
              <a:t>	</a:t>
            </a:r>
            <a:r>
              <a:rPr lang="en-US" smtClean="0">
                <a:latin typeface="Arial" charset="0"/>
                <a:cs typeface="Arial" charset="0"/>
              </a:rPr>
              <a:t>Therefore:</a:t>
            </a:r>
          </a:p>
          <a:p>
            <a:pPr lvl="1"/>
            <a:r>
              <a:rPr lang="en-US" smtClean="0">
                <a:latin typeface="Arial" charset="0"/>
                <a:cs typeface="Arial" charset="0"/>
              </a:rPr>
              <a:t>if the leading term is big-</a:t>
            </a:r>
            <a:r>
              <a:rPr lang="en-US" b="1" smtClean="0">
                <a:latin typeface="Symbol" pitchFamily="18" charset="2"/>
                <a:cs typeface="Arial" charset="0"/>
              </a:rPr>
              <a:t>Q</a:t>
            </a:r>
            <a:r>
              <a:rPr lang="en-US" smtClean="0">
                <a:latin typeface="Arial" charset="0"/>
                <a:cs typeface="Arial" charset="0"/>
              </a:rPr>
              <a:t>, then the result must be big-</a:t>
            </a:r>
            <a:r>
              <a:rPr lang="en-US" b="1" smtClean="0">
                <a:latin typeface="Symbol" pitchFamily="18" charset="2"/>
                <a:cs typeface="Arial" charset="0"/>
              </a:rPr>
              <a:t>Q</a:t>
            </a:r>
            <a:r>
              <a:rPr lang="en-US" smtClean="0">
                <a:latin typeface="Arial" charset="0"/>
                <a:cs typeface="Arial" charset="0"/>
              </a:rPr>
              <a:t>, otherwise</a:t>
            </a:r>
          </a:p>
          <a:p>
            <a:pPr lvl="1"/>
            <a:r>
              <a:rPr lang="en-US" smtClean="0">
                <a:latin typeface="Arial" charset="0"/>
                <a:cs typeface="Arial" charset="0"/>
              </a:rPr>
              <a:t>if the leading term is big-</a:t>
            </a:r>
            <a:r>
              <a:rPr lang="en-US" b="1" smtClean="0">
                <a:latin typeface="Times New Roman" pitchFamily="18" charset="0"/>
                <a:cs typeface="Arial" charset="0"/>
              </a:rPr>
              <a:t>O</a:t>
            </a:r>
            <a:r>
              <a:rPr lang="en-US" smtClean="0">
                <a:latin typeface="Arial" charset="0"/>
                <a:cs typeface="Arial" charset="0"/>
              </a:rPr>
              <a:t>, we can say the result is big-</a:t>
            </a:r>
            <a:r>
              <a:rPr lang="en-US" b="1" smtClean="0">
                <a:latin typeface="Times New Roman" pitchFamily="18" charset="0"/>
                <a:cs typeface="Arial" charset="0"/>
              </a:rPr>
              <a:t>O</a:t>
            </a:r>
            <a:r>
              <a:rPr lang="en-US" smtClean="0">
                <a:latin typeface="Arial" charset="0"/>
                <a:cs typeface="Arial" charset="0"/>
              </a:rPr>
              <a:t>  </a:t>
            </a:r>
          </a:p>
          <a:p>
            <a:pPr>
              <a:buFont typeface="Arial" charset="0"/>
              <a:buNone/>
            </a:pPr>
            <a:endParaRPr lang="en-US" smtClean="0">
              <a:latin typeface="Arial" charset="0"/>
              <a:cs typeface="Arial" charset="0"/>
            </a:endParaRPr>
          </a:p>
          <a:p>
            <a:pPr>
              <a:buFont typeface="Arial" charset="0"/>
              <a:buNone/>
            </a:pPr>
            <a:r>
              <a:rPr lang="en-US" smtClean="0">
                <a:latin typeface="Arial" charset="0"/>
                <a:cs typeface="Arial" charset="0"/>
              </a:rPr>
              <a:t>	For example,</a:t>
            </a:r>
          </a:p>
          <a:p>
            <a:pPr lvl="1">
              <a:buFont typeface="Arial" charset="0"/>
              <a:buNone/>
            </a:pPr>
            <a:r>
              <a:rPr lang="en-US" smtClean="0">
                <a:latin typeface="Arial" charset="0"/>
                <a:cs typeface="Arial" charset="0"/>
              </a:rPr>
              <a:t>		</a:t>
            </a:r>
            <a:r>
              <a:rPr lang="en-US" b="1" smtClean="0">
                <a:latin typeface="Times New Roman" pitchFamily="18" charset="0"/>
                <a:cs typeface="Arial" charset="0"/>
              </a:rPr>
              <a:t>O</a:t>
            </a:r>
            <a:r>
              <a:rPr lang="en-US" smtClean="0">
                <a:latin typeface="Times New Roman" pitchFamily="18" charset="0"/>
                <a:cs typeface="Arial" charset="0"/>
              </a:rPr>
              <a:t>(</a:t>
            </a:r>
            <a:r>
              <a:rPr lang="en-US" i="1" smtClean="0">
                <a:latin typeface="Times New Roman" pitchFamily="18" charset="0"/>
                <a:cs typeface="Arial" charset="0"/>
              </a:rPr>
              <a:t>n</a:t>
            </a:r>
            <a:r>
              <a:rPr lang="en-US" smtClean="0">
                <a:latin typeface="Times New Roman" pitchFamily="18" charset="0"/>
                <a:cs typeface="Arial" charset="0"/>
              </a:rPr>
              <a:t>) + </a:t>
            </a:r>
            <a:r>
              <a:rPr lang="en-US" b="1" smtClean="0">
                <a:latin typeface="Times New Roman" pitchFamily="18" charset="0"/>
                <a:cs typeface="Arial" charset="0"/>
              </a:rPr>
              <a:t>O</a:t>
            </a:r>
            <a:r>
              <a:rPr lang="en-US" smtClean="0">
                <a:latin typeface="Times New Roman" pitchFamily="18" charset="0"/>
                <a:cs typeface="Arial" charset="0"/>
              </a:rPr>
              <a:t>(</a:t>
            </a:r>
            <a:r>
              <a:rPr lang="en-US" i="1" smtClean="0">
                <a:latin typeface="Times New Roman" pitchFamily="18" charset="0"/>
                <a:cs typeface="Arial" charset="0"/>
              </a:rPr>
              <a:t>n</a:t>
            </a:r>
            <a:r>
              <a:rPr lang="en-US" baseline="30000" smtClean="0">
                <a:latin typeface="Times New Roman" pitchFamily="18" charset="0"/>
                <a:cs typeface="Arial" charset="0"/>
              </a:rPr>
              <a:t>2</a:t>
            </a:r>
            <a:r>
              <a:rPr lang="en-US" smtClean="0">
                <a:latin typeface="Times New Roman" pitchFamily="18" charset="0"/>
                <a:cs typeface="Arial" charset="0"/>
              </a:rPr>
              <a:t>) + </a:t>
            </a:r>
            <a:r>
              <a:rPr lang="en-US" b="1" smtClean="0">
                <a:latin typeface="Times New Roman" pitchFamily="18" charset="0"/>
                <a:cs typeface="Arial" charset="0"/>
              </a:rPr>
              <a:t>O</a:t>
            </a:r>
            <a:r>
              <a:rPr lang="en-US" smtClean="0">
                <a:latin typeface="Times New Roman" pitchFamily="18" charset="0"/>
                <a:cs typeface="Arial" charset="0"/>
              </a:rPr>
              <a:t>(</a:t>
            </a:r>
            <a:r>
              <a:rPr lang="en-US" i="1" smtClean="0">
                <a:latin typeface="Times New Roman" pitchFamily="18" charset="0"/>
                <a:cs typeface="Arial" charset="0"/>
              </a:rPr>
              <a:t>n</a:t>
            </a:r>
            <a:r>
              <a:rPr lang="en-US" baseline="30000" smtClean="0">
                <a:latin typeface="Times New Roman" pitchFamily="18" charset="0"/>
                <a:cs typeface="Arial" charset="0"/>
              </a:rPr>
              <a:t>4</a:t>
            </a:r>
            <a:r>
              <a:rPr lang="en-US" smtClean="0">
                <a:latin typeface="Times New Roman" pitchFamily="18" charset="0"/>
                <a:cs typeface="Arial" charset="0"/>
              </a:rPr>
              <a:t>) = </a:t>
            </a:r>
            <a:r>
              <a:rPr lang="en-US" b="1" smtClean="0">
                <a:latin typeface="Times New Roman" pitchFamily="18" charset="0"/>
                <a:cs typeface="Arial" charset="0"/>
              </a:rPr>
              <a:t>O</a:t>
            </a:r>
            <a:r>
              <a:rPr lang="en-US" smtClean="0">
                <a:latin typeface="Times New Roman" pitchFamily="18" charset="0"/>
                <a:cs typeface="Arial" charset="0"/>
              </a:rPr>
              <a:t>(</a:t>
            </a:r>
            <a:r>
              <a:rPr lang="en-US" i="1" smtClean="0">
                <a:latin typeface="Times New Roman" pitchFamily="18" charset="0"/>
                <a:cs typeface="Arial" charset="0"/>
              </a:rPr>
              <a:t>n</a:t>
            </a:r>
            <a:r>
              <a:rPr lang="en-US" smtClean="0">
                <a:latin typeface="Times New Roman" pitchFamily="18" charset="0"/>
                <a:cs typeface="Arial" charset="0"/>
              </a:rPr>
              <a:t> +</a:t>
            </a:r>
            <a:r>
              <a:rPr lang="en-US" i="1" smtClean="0">
                <a:latin typeface="Times New Roman" pitchFamily="18" charset="0"/>
                <a:cs typeface="Arial" charset="0"/>
              </a:rPr>
              <a:t> n</a:t>
            </a:r>
            <a:r>
              <a:rPr lang="en-US" baseline="30000" smtClean="0">
                <a:latin typeface="Times New Roman" pitchFamily="18" charset="0"/>
                <a:cs typeface="Arial" charset="0"/>
              </a:rPr>
              <a:t>2</a:t>
            </a:r>
            <a:r>
              <a:rPr lang="en-US" smtClean="0">
                <a:latin typeface="Times New Roman" pitchFamily="18" charset="0"/>
                <a:cs typeface="Arial" charset="0"/>
              </a:rPr>
              <a:t> + </a:t>
            </a:r>
            <a:r>
              <a:rPr lang="en-US" i="1" smtClean="0">
                <a:latin typeface="Times New Roman" pitchFamily="18" charset="0"/>
                <a:cs typeface="Arial" charset="0"/>
              </a:rPr>
              <a:t>n</a:t>
            </a:r>
            <a:r>
              <a:rPr lang="en-US" baseline="30000" smtClean="0">
                <a:latin typeface="Times New Roman" pitchFamily="18" charset="0"/>
                <a:cs typeface="Arial" charset="0"/>
              </a:rPr>
              <a:t>4</a:t>
            </a:r>
            <a:r>
              <a:rPr lang="en-US" smtClean="0">
                <a:latin typeface="Times New Roman" pitchFamily="18" charset="0"/>
                <a:cs typeface="Arial" charset="0"/>
              </a:rPr>
              <a:t>) = </a:t>
            </a:r>
            <a:r>
              <a:rPr lang="en-US" b="1" smtClean="0">
                <a:latin typeface="Times New Roman" pitchFamily="18" charset="0"/>
                <a:cs typeface="Arial" charset="0"/>
              </a:rPr>
              <a:t>O</a:t>
            </a:r>
            <a:r>
              <a:rPr lang="en-US" smtClean="0">
                <a:latin typeface="Times New Roman" pitchFamily="18" charset="0"/>
                <a:cs typeface="Arial" charset="0"/>
              </a:rPr>
              <a:t>(</a:t>
            </a:r>
            <a:r>
              <a:rPr lang="en-US" i="1" smtClean="0">
                <a:latin typeface="Times New Roman" pitchFamily="18" charset="0"/>
                <a:cs typeface="Arial" charset="0"/>
              </a:rPr>
              <a:t>n</a:t>
            </a:r>
            <a:r>
              <a:rPr lang="en-US" baseline="30000" smtClean="0">
                <a:latin typeface="Times New Roman" pitchFamily="18" charset="0"/>
                <a:cs typeface="Arial" charset="0"/>
              </a:rPr>
              <a:t>4</a:t>
            </a:r>
            <a:r>
              <a:rPr lang="en-US" smtClean="0">
                <a:latin typeface="Times New Roman" pitchFamily="18" charset="0"/>
                <a:cs typeface="Arial" charset="0"/>
              </a:rPr>
              <a:t>)</a:t>
            </a:r>
          </a:p>
          <a:p>
            <a:pPr lvl="1">
              <a:buFont typeface="Arial" charset="0"/>
              <a:buNone/>
            </a:pPr>
            <a:r>
              <a:rPr lang="en-US" smtClean="0">
                <a:latin typeface="Times New Roman" pitchFamily="18" charset="0"/>
                <a:cs typeface="Arial" charset="0"/>
              </a:rPr>
              <a:t>		</a:t>
            </a:r>
            <a:r>
              <a:rPr lang="en-US" b="1" smtClean="0">
                <a:latin typeface="Times New Roman" pitchFamily="18" charset="0"/>
                <a:cs typeface="Arial" charset="0"/>
              </a:rPr>
              <a:t>O</a:t>
            </a:r>
            <a:r>
              <a:rPr lang="en-US" smtClean="0">
                <a:latin typeface="Times New Roman" pitchFamily="18" charset="0"/>
                <a:cs typeface="Arial" charset="0"/>
              </a:rPr>
              <a:t>(</a:t>
            </a:r>
            <a:r>
              <a:rPr lang="en-US" i="1" smtClean="0">
                <a:latin typeface="Times New Roman" pitchFamily="18" charset="0"/>
                <a:cs typeface="Arial" charset="0"/>
              </a:rPr>
              <a:t>n</a:t>
            </a:r>
            <a:r>
              <a:rPr lang="en-US" smtClean="0">
                <a:latin typeface="Times New Roman" pitchFamily="18" charset="0"/>
                <a:cs typeface="Arial" charset="0"/>
              </a:rPr>
              <a:t>) + </a:t>
            </a:r>
            <a:r>
              <a:rPr lang="en-US" b="1" smtClean="0">
                <a:latin typeface="Symbol" pitchFamily="18" charset="2"/>
                <a:cs typeface="Arial" charset="0"/>
              </a:rPr>
              <a:t>Q</a:t>
            </a:r>
            <a:r>
              <a:rPr lang="en-US" smtClean="0">
                <a:latin typeface="Times New Roman" pitchFamily="18" charset="0"/>
                <a:cs typeface="Arial" charset="0"/>
              </a:rPr>
              <a:t>(</a:t>
            </a:r>
            <a:r>
              <a:rPr lang="en-US" i="1" smtClean="0">
                <a:latin typeface="Times New Roman" pitchFamily="18" charset="0"/>
                <a:cs typeface="Arial" charset="0"/>
              </a:rPr>
              <a:t>n</a:t>
            </a:r>
            <a:r>
              <a:rPr lang="en-US" baseline="30000" smtClean="0">
                <a:latin typeface="Times New Roman" pitchFamily="18" charset="0"/>
                <a:cs typeface="Arial" charset="0"/>
              </a:rPr>
              <a:t>2</a:t>
            </a:r>
            <a:r>
              <a:rPr lang="en-US" smtClean="0">
                <a:latin typeface="Times New Roman" pitchFamily="18" charset="0"/>
                <a:cs typeface="Arial" charset="0"/>
              </a:rPr>
              <a:t>) = </a:t>
            </a:r>
            <a:r>
              <a:rPr lang="en-US" b="1" smtClean="0">
                <a:latin typeface="Symbol" pitchFamily="18" charset="2"/>
                <a:cs typeface="Arial" charset="0"/>
              </a:rPr>
              <a:t>Q</a:t>
            </a:r>
            <a:r>
              <a:rPr lang="en-US" smtClean="0">
                <a:latin typeface="Times New Roman" pitchFamily="18" charset="0"/>
                <a:cs typeface="Arial" charset="0"/>
              </a:rPr>
              <a:t>(</a:t>
            </a:r>
            <a:r>
              <a:rPr lang="en-US" i="1" smtClean="0">
                <a:latin typeface="Times New Roman" pitchFamily="18" charset="0"/>
                <a:cs typeface="Arial" charset="0"/>
              </a:rPr>
              <a:t>n</a:t>
            </a:r>
            <a:r>
              <a:rPr lang="en-US" baseline="30000" smtClean="0">
                <a:latin typeface="Times New Roman" pitchFamily="18" charset="0"/>
                <a:cs typeface="Arial" charset="0"/>
              </a:rPr>
              <a:t>2</a:t>
            </a:r>
            <a:r>
              <a:rPr lang="en-US" smtClean="0">
                <a:latin typeface="Times New Roman" pitchFamily="18" charset="0"/>
                <a:cs typeface="Arial" charset="0"/>
              </a:rPr>
              <a:t>)</a:t>
            </a:r>
          </a:p>
          <a:p>
            <a:pPr lvl="1">
              <a:buFont typeface="Arial" charset="0"/>
              <a:buNone/>
            </a:pPr>
            <a:r>
              <a:rPr lang="en-US" smtClean="0">
                <a:latin typeface="Times New Roman" pitchFamily="18" charset="0"/>
                <a:cs typeface="Arial" charset="0"/>
              </a:rPr>
              <a:t>		</a:t>
            </a:r>
            <a:r>
              <a:rPr lang="en-US" b="1" smtClean="0">
                <a:latin typeface="Times New Roman" pitchFamily="18" charset="0"/>
                <a:cs typeface="Arial" charset="0"/>
              </a:rPr>
              <a:t>O</a:t>
            </a:r>
            <a:r>
              <a:rPr lang="en-US" smtClean="0">
                <a:latin typeface="Times New Roman" pitchFamily="18" charset="0"/>
                <a:cs typeface="Arial" charset="0"/>
              </a:rPr>
              <a:t>(</a:t>
            </a:r>
            <a:r>
              <a:rPr lang="en-US" i="1" smtClean="0">
                <a:latin typeface="Times New Roman" pitchFamily="18" charset="0"/>
                <a:cs typeface="Arial" charset="0"/>
              </a:rPr>
              <a:t>n</a:t>
            </a:r>
            <a:r>
              <a:rPr lang="en-US" baseline="30000" smtClean="0">
                <a:latin typeface="Times New Roman" pitchFamily="18" charset="0"/>
                <a:cs typeface="Arial" charset="0"/>
              </a:rPr>
              <a:t>2</a:t>
            </a:r>
            <a:r>
              <a:rPr lang="en-US" smtClean="0">
                <a:latin typeface="Times New Roman" pitchFamily="18" charset="0"/>
                <a:cs typeface="Arial" charset="0"/>
              </a:rPr>
              <a:t>) + </a:t>
            </a:r>
            <a:r>
              <a:rPr lang="en-US" b="1" smtClean="0">
                <a:latin typeface="Symbol" pitchFamily="18" charset="2"/>
                <a:cs typeface="Arial" charset="0"/>
              </a:rPr>
              <a:t>Q</a:t>
            </a:r>
            <a:r>
              <a:rPr lang="en-US" smtClean="0">
                <a:latin typeface="Times New Roman" pitchFamily="18" charset="0"/>
                <a:cs typeface="Arial" charset="0"/>
              </a:rPr>
              <a:t>(</a:t>
            </a:r>
            <a:r>
              <a:rPr lang="en-US" i="1" smtClean="0">
                <a:latin typeface="Times New Roman" pitchFamily="18" charset="0"/>
                <a:cs typeface="Arial" charset="0"/>
              </a:rPr>
              <a:t>n</a:t>
            </a:r>
            <a:r>
              <a:rPr lang="en-US" smtClean="0">
                <a:latin typeface="Times New Roman" pitchFamily="18" charset="0"/>
                <a:cs typeface="Arial" charset="0"/>
              </a:rPr>
              <a:t>) = </a:t>
            </a:r>
            <a:r>
              <a:rPr lang="en-US" b="1" smtClean="0">
                <a:latin typeface="Times New Roman" pitchFamily="18" charset="0"/>
                <a:cs typeface="Arial" charset="0"/>
              </a:rPr>
              <a:t>O</a:t>
            </a:r>
            <a:r>
              <a:rPr lang="en-US" smtClean="0">
                <a:latin typeface="Times New Roman" pitchFamily="18" charset="0"/>
                <a:cs typeface="Arial" charset="0"/>
              </a:rPr>
              <a:t>(</a:t>
            </a:r>
            <a:r>
              <a:rPr lang="en-US" i="1" smtClean="0">
                <a:latin typeface="Times New Roman" pitchFamily="18" charset="0"/>
                <a:cs typeface="Arial" charset="0"/>
              </a:rPr>
              <a:t>n</a:t>
            </a:r>
            <a:r>
              <a:rPr lang="en-US" baseline="30000" smtClean="0">
                <a:latin typeface="Times New Roman" pitchFamily="18" charset="0"/>
                <a:cs typeface="Arial" charset="0"/>
              </a:rPr>
              <a:t>2</a:t>
            </a:r>
            <a:r>
              <a:rPr lang="en-US" smtClean="0">
                <a:latin typeface="Times New Roman" pitchFamily="18" charset="0"/>
                <a:cs typeface="Arial" charset="0"/>
              </a:rPr>
              <a:t>)</a:t>
            </a:r>
          </a:p>
          <a:p>
            <a:pPr lvl="1">
              <a:buFont typeface="Arial" charset="0"/>
              <a:buNone/>
            </a:pPr>
            <a:r>
              <a:rPr lang="en-US" smtClean="0">
                <a:latin typeface="Times New Roman" pitchFamily="18" charset="0"/>
                <a:cs typeface="Arial" charset="0"/>
              </a:rPr>
              <a:t>		</a:t>
            </a:r>
            <a:r>
              <a:rPr lang="en-US" b="1" smtClean="0">
                <a:latin typeface="Times New Roman" pitchFamily="18" charset="0"/>
                <a:cs typeface="Arial" charset="0"/>
              </a:rPr>
              <a:t>O</a:t>
            </a:r>
            <a:r>
              <a:rPr lang="en-US" smtClean="0">
                <a:latin typeface="Times New Roman" pitchFamily="18" charset="0"/>
                <a:cs typeface="Arial" charset="0"/>
              </a:rPr>
              <a:t>(</a:t>
            </a:r>
            <a:r>
              <a:rPr lang="en-US" i="1" smtClean="0">
                <a:latin typeface="Times New Roman" pitchFamily="18" charset="0"/>
                <a:cs typeface="Arial" charset="0"/>
              </a:rPr>
              <a:t>n</a:t>
            </a:r>
            <a:r>
              <a:rPr lang="en-US" baseline="30000" smtClean="0">
                <a:latin typeface="Times New Roman" pitchFamily="18" charset="0"/>
                <a:cs typeface="Arial" charset="0"/>
              </a:rPr>
              <a:t>2</a:t>
            </a:r>
            <a:r>
              <a:rPr lang="en-US" smtClean="0">
                <a:latin typeface="Times New Roman" pitchFamily="18" charset="0"/>
                <a:cs typeface="Arial" charset="0"/>
              </a:rPr>
              <a:t>) + </a:t>
            </a:r>
            <a:r>
              <a:rPr lang="en-US" b="1" smtClean="0">
                <a:latin typeface="Symbol" pitchFamily="18" charset="2"/>
                <a:cs typeface="Arial" charset="0"/>
              </a:rPr>
              <a:t>Q</a:t>
            </a:r>
            <a:r>
              <a:rPr lang="en-US" smtClean="0">
                <a:latin typeface="Times New Roman" pitchFamily="18" charset="0"/>
                <a:cs typeface="Arial" charset="0"/>
              </a:rPr>
              <a:t>(</a:t>
            </a:r>
            <a:r>
              <a:rPr lang="en-US" i="1" smtClean="0">
                <a:latin typeface="Times New Roman" pitchFamily="18" charset="0"/>
                <a:cs typeface="Arial" charset="0"/>
              </a:rPr>
              <a:t>n</a:t>
            </a:r>
            <a:r>
              <a:rPr lang="en-US" baseline="30000" smtClean="0">
                <a:latin typeface="Times New Roman" pitchFamily="18" charset="0"/>
                <a:cs typeface="Arial" charset="0"/>
              </a:rPr>
              <a:t>2</a:t>
            </a:r>
            <a:r>
              <a:rPr lang="en-US" smtClean="0">
                <a:latin typeface="Times New Roman" pitchFamily="18" charset="0"/>
                <a:cs typeface="Arial" charset="0"/>
              </a:rPr>
              <a:t>) = </a:t>
            </a:r>
            <a:r>
              <a:rPr lang="en-US" b="1" smtClean="0">
                <a:latin typeface="Symbol" pitchFamily="18" charset="2"/>
                <a:cs typeface="Arial" charset="0"/>
              </a:rPr>
              <a:t>Q</a:t>
            </a:r>
            <a:r>
              <a:rPr lang="en-US" smtClean="0">
                <a:latin typeface="Times New Roman" pitchFamily="18" charset="0"/>
                <a:cs typeface="Arial" charset="0"/>
              </a:rPr>
              <a:t>(</a:t>
            </a:r>
            <a:r>
              <a:rPr lang="en-US" i="1" smtClean="0">
                <a:latin typeface="Times New Roman" pitchFamily="18" charset="0"/>
                <a:cs typeface="Arial" charset="0"/>
              </a:rPr>
              <a:t>n</a:t>
            </a:r>
            <a:r>
              <a:rPr lang="en-US" baseline="30000" smtClean="0">
                <a:latin typeface="Times New Roman" pitchFamily="18" charset="0"/>
                <a:cs typeface="Arial" charset="0"/>
              </a:rPr>
              <a:t>2</a:t>
            </a:r>
            <a:r>
              <a:rPr lang="en-US" smtClean="0">
                <a:latin typeface="Times New Roman" pitchFamily="18" charset="0"/>
                <a:cs typeface="Arial" charset="0"/>
              </a:rPr>
              <a:t>)</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514" name="Picture 2" descr="z"/>
          <p:cNvPicPr>
            <a:picLocks noChangeAspect="1" noChangeArrowheads="1"/>
          </p:cNvPicPr>
          <p:nvPr/>
        </p:nvPicPr>
        <p:blipFill>
          <a:blip r:embed="rId3" cstate="print"/>
          <a:srcRect/>
          <a:stretch>
            <a:fillRect/>
          </a:stretch>
        </p:blipFill>
        <p:spPr bwMode="auto">
          <a:xfrm>
            <a:off x="5219700" y="3141663"/>
            <a:ext cx="3487738" cy="3095625"/>
          </a:xfrm>
          <a:prstGeom prst="rect">
            <a:avLst/>
          </a:prstGeom>
          <a:noFill/>
          <a:ln w="9525">
            <a:noFill/>
            <a:miter lim="800000"/>
            <a:headEnd/>
            <a:tailEnd/>
          </a:ln>
        </p:spPr>
      </p:pic>
      <p:sp>
        <p:nvSpPr>
          <p:cNvPr id="64515" name="Rectangle 3"/>
          <p:cNvSpPr>
            <a:spLocks noGrp="1"/>
          </p:cNvSpPr>
          <p:nvPr>
            <p:ph type="title" idx="4294967295"/>
          </p:nvPr>
        </p:nvSpPr>
        <p:spPr/>
        <p:txBody>
          <a:bodyPr/>
          <a:lstStyle/>
          <a:p>
            <a:r>
              <a:rPr lang="en-US" dirty="0" smtClean="0">
                <a:latin typeface="Arial" charset="0"/>
                <a:cs typeface="Arial" charset="0"/>
              </a:rPr>
              <a:t>Functions</a:t>
            </a:r>
            <a:endParaRPr lang="en-US" sz="3200" dirty="0" smtClean="0">
              <a:latin typeface="Arial" charset="0"/>
              <a:cs typeface="Arial" charset="0"/>
            </a:endParaRPr>
          </a:p>
        </p:txBody>
      </p:sp>
      <p:sp>
        <p:nvSpPr>
          <p:cNvPr id="64516" name="Rectangle 4"/>
          <p:cNvSpPr>
            <a:spLocks noGrp="1"/>
          </p:cNvSpPr>
          <p:nvPr>
            <p:ph type="body" idx="4294967295"/>
          </p:nvPr>
        </p:nvSpPr>
        <p:spPr/>
        <p:txBody>
          <a:bodyPr/>
          <a:lstStyle/>
          <a:p>
            <a:pPr>
              <a:buFont typeface="Arial" charset="0"/>
              <a:buNone/>
            </a:pPr>
            <a:r>
              <a:rPr lang="en-US" sz="2400" smtClean="0">
                <a:latin typeface="Arial" charset="0"/>
                <a:cs typeface="Arial" charset="0"/>
              </a:rPr>
              <a:t>	</a:t>
            </a:r>
            <a:r>
              <a:rPr lang="en-US" smtClean="0">
                <a:latin typeface="Arial" charset="0"/>
                <a:cs typeface="Arial" charset="0"/>
              </a:rPr>
              <a:t>A function (or subroutine) is code which has been separated out, either to:</a:t>
            </a:r>
          </a:p>
          <a:p>
            <a:pPr lvl="1"/>
            <a:r>
              <a:rPr lang="en-US" smtClean="0">
                <a:latin typeface="Arial" charset="0"/>
                <a:cs typeface="Arial" charset="0"/>
              </a:rPr>
              <a:t>and repeated operations</a:t>
            </a:r>
          </a:p>
          <a:p>
            <a:pPr lvl="2"/>
            <a:r>
              <a:rPr lang="en-US" smtClean="0">
                <a:latin typeface="Arial" charset="0"/>
                <a:cs typeface="Arial" charset="0"/>
              </a:rPr>
              <a:t>e.g., mathematical functions</a:t>
            </a:r>
          </a:p>
          <a:p>
            <a:pPr lvl="1"/>
            <a:r>
              <a:rPr lang="en-US" smtClean="0">
                <a:latin typeface="Arial" charset="0"/>
                <a:cs typeface="Arial" charset="0"/>
              </a:rPr>
              <a:t>group related tasks</a:t>
            </a:r>
          </a:p>
          <a:p>
            <a:pPr lvl="2"/>
            <a:r>
              <a:rPr lang="en-US" smtClean="0">
                <a:latin typeface="Arial" charset="0"/>
                <a:cs typeface="Arial" charset="0"/>
              </a:rPr>
              <a:t>e.g., initialization</a:t>
            </a:r>
          </a:p>
          <a:p>
            <a:pPr lvl="1">
              <a:buFont typeface="Arial" charset="0"/>
              <a:buNone/>
            </a:pPr>
            <a:endParaRPr lang="en-US" smtClean="0">
              <a:latin typeface="Arial" charset="0"/>
              <a:cs typeface="Arial" charset="0"/>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p:cNvSpPr>
          <p:nvPr>
            <p:ph type="title" idx="4294967295"/>
          </p:nvPr>
        </p:nvSpPr>
        <p:spPr/>
        <p:txBody>
          <a:bodyPr/>
          <a:lstStyle/>
          <a:p>
            <a:r>
              <a:rPr lang="en-US" dirty="0" smtClean="0">
                <a:latin typeface="Arial" charset="0"/>
                <a:cs typeface="Arial" charset="0"/>
              </a:rPr>
              <a:t>Functions</a:t>
            </a:r>
          </a:p>
        </p:txBody>
      </p:sp>
      <p:sp>
        <p:nvSpPr>
          <p:cNvPr id="65539" name="Rectangle 3"/>
          <p:cNvSpPr>
            <a:spLocks noGrp="1"/>
          </p:cNvSpPr>
          <p:nvPr>
            <p:ph type="body" idx="4294967295"/>
          </p:nvPr>
        </p:nvSpPr>
        <p:spPr/>
        <p:txBody>
          <a:bodyPr/>
          <a:lstStyle/>
          <a:p>
            <a:pPr>
              <a:buFont typeface="Arial" charset="0"/>
              <a:buNone/>
            </a:pPr>
            <a:r>
              <a:rPr lang="en-US" sz="2400" smtClean="0">
                <a:latin typeface="Arial" charset="0"/>
                <a:cs typeface="Arial" charset="0"/>
              </a:rPr>
              <a:t>	</a:t>
            </a:r>
            <a:r>
              <a:rPr lang="en-US" smtClean="0">
                <a:latin typeface="Arial" charset="0"/>
                <a:cs typeface="Arial" charset="0"/>
              </a:rPr>
              <a:t>Because a subroutine (function) can be called from anywhere, we must:</a:t>
            </a:r>
          </a:p>
          <a:p>
            <a:pPr lvl="1"/>
            <a:r>
              <a:rPr lang="en-US" smtClean="0">
                <a:latin typeface="Arial" charset="0"/>
                <a:cs typeface="Arial" charset="0"/>
              </a:rPr>
              <a:t>prepare the appropriate environment</a:t>
            </a:r>
          </a:p>
          <a:p>
            <a:pPr lvl="1"/>
            <a:r>
              <a:rPr lang="en-US" smtClean="0">
                <a:latin typeface="Arial" charset="0"/>
                <a:cs typeface="Arial" charset="0"/>
              </a:rPr>
              <a:t>deal with arguments (parameters)</a:t>
            </a:r>
          </a:p>
          <a:p>
            <a:pPr lvl="1"/>
            <a:r>
              <a:rPr lang="en-US" smtClean="0">
                <a:latin typeface="Arial" charset="0"/>
                <a:cs typeface="Arial" charset="0"/>
              </a:rPr>
              <a:t>jump to the subroutine</a:t>
            </a:r>
          </a:p>
          <a:p>
            <a:pPr lvl="1"/>
            <a:r>
              <a:rPr lang="en-US" smtClean="0">
                <a:latin typeface="Arial" charset="0"/>
                <a:cs typeface="Arial" charset="0"/>
              </a:rPr>
              <a:t>execute the subroutine</a:t>
            </a:r>
          </a:p>
          <a:p>
            <a:pPr lvl="1"/>
            <a:r>
              <a:rPr lang="en-US" smtClean="0">
                <a:latin typeface="Arial" charset="0"/>
                <a:cs typeface="Arial" charset="0"/>
              </a:rPr>
              <a:t>deal with the return value</a:t>
            </a:r>
          </a:p>
          <a:p>
            <a:pPr lvl="1"/>
            <a:r>
              <a:rPr lang="en-US" smtClean="0">
                <a:latin typeface="Arial" charset="0"/>
                <a:cs typeface="Arial" charset="0"/>
              </a:rPr>
              <a:t>clean up</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p:cNvSpPr>
          <p:nvPr>
            <p:ph type="title" idx="4294967295"/>
          </p:nvPr>
        </p:nvSpPr>
        <p:spPr/>
        <p:txBody>
          <a:bodyPr/>
          <a:lstStyle/>
          <a:p>
            <a:r>
              <a:rPr lang="en-US" smtClean="0">
                <a:latin typeface="Arial" charset="0"/>
                <a:cs typeface="Arial" charset="0"/>
              </a:rPr>
              <a:t>Functions</a:t>
            </a:r>
            <a:endParaRPr lang="en-US" sz="3200" smtClean="0">
              <a:latin typeface="Arial" charset="0"/>
              <a:cs typeface="Arial" charset="0"/>
            </a:endParaRPr>
          </a:p>
        </p:txBody>
      </p:sp>
      <p:sp>
        <p:nvSpPr>
          <p:cNvPr id="66563" name="Rectangle 3"/>
          <p:cNvSpPr>
            <a:spLocks noGrp="1"/>
          </p:cNvSpPr>
          <p:nvPr>
            <p:ph type="body" idx="4294967295"/>
          </p:nvPr>
        </p:nvSpPr>
        <p:spPr/>
        <p:txBody>
          <a:bodyPr/>
          <a:lstStyle/>
          <a:p>
            <a:pPr>
              <a:buFont typeface="Arial" charset="0"/>
              <a:buNone/>
            </a:pPr>
            <a:r>
              <a:rPr lang="en-US" sz="2400" smtClean="0">
                <a:latin typeface="Arial" charset="0"/>
                <a:cs typeface="Arial" charset="0"/>
              </a:rPr>
              <a:t>	</a:t>
            </a:r>
            <a:r>
              <a:rPr lang="en-US" smtClean="0">
                <a:latin typeface="Arial" charset="0"/>
                <a:cs typeface="Arial" charset="0"/>
              </a:rPr>
              <a:t>Fortunately, this is such a common task that all modern processors have instructions that perform most of these steps in one instruction</a:t>
            </a:r>
          </a:p>
          <a:p>
            <a:pPr>
              <a:buFont typeface="Arial" charset="0"/>
              <a:buNone/>
            </a:pPr>
            <a:endParaRPr lang="en-US" smtClean="0">
              <a:latin typeface="Arial" charset="0"/>
              <a:cs typeface="Arial" charset="0"/>
            </a:endParaRPr>
          </a:p>
          <a:p>
            <a:pPr>
              <a:buFont typeface="Arial" charset="0"/>
              <a:buNone/>
            </a:pPr>
            <a:r>
              <a:rPr lang="en-US" smtClean="0">
                <a:latin typeface="Arial" charset="0"/>
                <a:cs typeface="Arial" charset="0"/>
              </a:rPr>
              <a:t>	Thus, we will assume that the overhead required to make a function call and to return is </a:t>
            </a:r>
            <a:r>
              <a:rPr lang="en-US" b="1" smtClean="0">
                <a:latin typeface="Symbol" pitchFamily="18" charset="2"/>
                <a:cs typeface="Arial" charset="0"/>
              </a:rPr>
              <a:t>Q</a:t>
            </a:r>
            <a:r>
              <a:rPr lang="en-US" smtClean="0">
                <a:latin typeface="Times New Roman" pitchFamily="18" charset="0"/>
                <a:cs typeface="Arial" charset="0"/>
              </a:rPr>
              <a:t>(1) </a:t>
            </a:r>
            <a:r>
              <a:rPr lang="en-US" smtClean="0">
                <a:latin typeface="Arial" charset="0"/>
                <a:cs typeface="Arial" charset="0"/>
              </a:rPr>
              <a:t>an</a:t>
            </a:r>
          </a:p>
          <a:p>
            <a:pPr lvl="1"/>
            <a:r>
              <a:rPr lang="en-US" smtClean="0">
                <a:latin typeface="Arial" charset="0"/>
                <a:cs typeface="Arial" charset="0"/>
              </a:rPr>
              <a:t>We will discuss this later (stacks/ECE 222)</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p:cNvSpPr>
          <p:nvPr>
            <p:ph type="title" idx="4294967295"/>
          </p:nvPr>
        </p:nvSpPr>
        <p:spPr/>
        <p:txBody>
          <a:bodyPr/>
          <a:lstStyle/>
          <a:p>
            <a:r>
              <a:rPr lang="en-US" smtClean="0">
                <a:latin typeface="Arial" charset="0"/>
                <a:cs typeface="Arial" charset="0"/>
              </a:rPr>
              <a:t>Motivation</a:t>
            </a:r>
          </a:p>
        </p:txBody>
      </p:sp>
      <p:sp>
        <p:nvSpPr>
          <p:cNvPr id="24579" name="Rectangle 3"/>
          <p:cNvSpPr>
            <a:spLocks noGrp="1"/>
          </p:cNvSpPr>
          <p:nvPr>
            <p:ph type="body" idx="4294967295"/>
          </p:nvPr>
        </p:nvSpPr>
        <p:spPr>
          <a:xfrm>
            <a:off x="457200" y="1639888"/>
            <a:ext cx="8229600" cy="4525962"/>
          </a:xfrm>
        </p:spPr>
        <p:txBody>
          <a:bodyPr/>
          <a:lstStyle/>
          <a:p>
            <a:pPr>
              <a:buFont typeface="Arial" charset="0"/>
              <a:buNone/>
            </a:pPr>
            <a:r>
              <a:rPr lang="en-US" smtClean="0">
                <a:latin typeface="Arial" charset="0"/>
                <a:cs typeface="Arial" charset="0"/>
              </a:rPr>
              <a:t>	The other sorting algorithms have </a:t>
            </a:r>
            <a:r>
              <a:rPr lang="en-US" b="1" smtClean="0">
                <a:latin typeface="Symbol" pitchFamily="18" charset="2"/>
                <a:cs typeface="Arial" charset="0"/>
              </a:rPr>
              <a:t>Q</a:t>
            </a:r>
            <a:r>
              <a:rPr lang="en-US" smtClean="0">
                <a:latin typeface="Times New Roman" pitchFamily="18" charset="0"/>
                <a:cs typeface="Arial" charset="0"/>
              </a:rPr>
              <a:t>(</a:t>
            </a:r>
            <a:r>
              <a:rPr lang="en-US" i="1" smtClean="0">
                <a:latin typeface="Times New Roman" pitchFamily="18" charset="0"/>
                <a:cs typeface="Arial" charset="0"/>
              </a:rPr>
              <a:t>n</a:t>
            </a:r>
            <a:r>
              <a:rPr lang="en-US" smtClean="0">
                <a:latin typeface="Times New Roman" pitchFamily="18" charset="0"/>
                <a:cs typeface="Arial" charset="0"/>
              </a:rPr>
              <a:t> ln(</a:t>
            </a:r>
            <a:r>
              <a:rPr lang="en-US" i="1" smtClean="0">
                <a:latin typeface="Times New Roman" pitchFamily="18" charset="0"/>
                <a:cs typeface="Arial" charset="0"/>
              </a:rPr>
              <a:t>n</a:t>
            </a:r>
            <a:r>
              <a:rPr lang="en-US" smtClean="0">
                <a:latin typeface="Times New Roman" pitchFamily="18" charset="0"/>
                <a:cs typeface="Arial" charset="0"/>
              </a:rPr>
              <a:t>)) </a:t>
            </a:r>
            <a:r>
              <a:rPr lang="en-US" smtClean="0">
                <a:latin typeface="Arial" charset="0"/>
                <a:cs typeface="Arial" charset="0"/>
              </a:rPr>
              <a:t>run times</a:t>
            </a:r>
          </a:p>
          <a:p>
            <a:pPr lvl="1"/>
            <a:r>
              <a:rPr lang="en-US" smtClean="0">
                <a:latin typeface="Times New Roman" pitchFamily="18" charset="0"/>
                <a:cs typeface="Times New Roman" pitchFamily="18" charset="0"/>
              </a:rPr>
              <a:t>2</a:t>
            </a:r>
            <a:r>
              <a:rPr lang="en-US" i="1" smtClean="0">
                <a:latin typeface="Times New Roman" pitchFamily="18" charset="0"/>
                <a:cs typeface="Times New Roman" pitchFamily="18" charset="0"/>
              </a:rPr>
              <a:t>n</a:t>
            </a:r>
            <a:r>
              <a:rPr lang="en-US" smtClean="0">
                <a:latin typeface="Arial" charset="0"/>
                <a:cs typeface="Arial" charset="0"/>
              </a:rPr>
              <a:t> entries require </a:t>
            </a:r>
            <a:r>
              <a:rPr lang="en-US" smtClean="0">
                <a:latin typeface="Times New Roman" pitchFamily="18" charset="0"/>
                <a:cs typeface="Times New Roman" pitchFamily="18" charset="0"/>
              </a:rPr>
              <a:t>(2</a:t>
            </a:r>
            <a:r>
              <a:rPr lang="en-US" i="1" smtClean="0">
                <a:latin typeface="Times New Roman" pitchFamily="18" charset="0"/>
                <a:cs typeface="Times New Roman" pitchFamily="18" charset="0"/>
              </a:rPr>
              <a:t>n</a:t>
            </a:r>
            <a:r>
              <a:rPr lang="en-US" smtClean="0">
                <a:latin typeface="Times New Roman" pitchFamily="18" charset="0"/>
                <a:cs typeface="Times New Roman" pitchFamily="18" charset="0"/>
              </a:rPr>
              <a:t>) ln(2</a:t>
            </a:r>
            <a:r>
              <a:rPr lang="en-US" i="1" smtClean="0">
                <a:latin typeface="Times New Roman" pitchFamily="18" charset="0"/>
                <a:cs typeface="Times New Roman" pitchFamily="18" charset="0"/>
              </a:rPr>
              <a:t>n</a:t>
            </a:r>
            <a:r>
              <a:rPr lang="en-US" smtClean="0">
                <a:latin typeface="Times New Roman" pitchFamily="18" charset="0"/>
                <a:cs typeface="Times New Roman" pitchFamily="18" charset="0"/>
              </a:rPr>
              <a:t>) = (2</a:t>
            </a:r>
            <a:r>
              <a:rPr lang="en-US" i="1" smtClean="0">
                <a:latin typeface="Times New Roman" pitchFamily="18" charset="0"/>
                <a:cs typeface="Times New Roman" pitchFamily="18" charset="0"/>
              </a:rPr>
              <a:t>n</a:t>
            </a:r>
            <a:r>
              <a:rPr lang="en-US" smtClean="0">
                <a:latin typeface="Times New Roman" pitchFamily="18" charset="0"/>
                <a:cs typeface="Times New Roman" pitchFamily="18" charset="0"/>
              </a:rPr>
              <a:t>) (ln(</a:t>
            </a:r>
            <a:r>
              <a:rPr lang="en-US" i="1" smtClean="0">
                <a:latin typeface="Times New Roman" pitchFamily="18" charset="0"/>
                <a:cs typeface="Times New Roman" pitchFamily="18" charset="0"/>
              </a:rPr>
              <a:t>n</a:t>
            </a:r>
            <a:r>
              <a:rPr lang="en-US" smtClean="0">
                <a:latin typeface="Times New Roman" pitchFamily="18" charset="0"/>
                <a:cs typeface="Times New Roman" pitchFamily="18" charset="0"/>
              </a:rPr>
              <a:t>) + 1) = 2(</a:t>
            </a:r>
            <a:r>
              <a:rPr lang="en-US" i="1" smtClean="0">
                <a:latin typeface="Times New Roman" pitchFamily="18" charset="0"/>
                <a:cs typeface="Times New Roman" pitchFamily="18" charset="0"/>
              </a:rPr>
              <a:t>n</a:t>
            </a:r>
            <a:r>
              <a:rPr lang="en-US" smtClean="0">
                <a:latin typeface="Times New Roman" pitchFamily="18" charset="0"/>
                <a:cs typeface="Times New Roman" pitchFamily="18" charset="0"/>
              </a:rPr>
              <a:t> ln(</a:t>
            </a:r>
            <a:r>
              <a:rPr lang="en-US" i="1" smtClean="0">
                <a:latin typeface="Times New Roman" pitchFamily="18" charset="0"/>
                <a:cs typeface="Times New Roman" pitchFamily="18" charset="0"/>
              </a:rPr>
              <a:t>n</a:t>
            </a:r>
            <a:r>
              <a:rPr lang="en-US" smtClean="0">
                <a:latin typeface="Times New Roman" pitchFamily="18" charset="0"/>
                <a:cs typeface="Times New Roman" pitchFamily="18" charset="0"/>
              </a:rPr>
              <a:t>)) + 2</a:t>
            </a:r>
            <a:r>
              <a:rPr lang="en-US" i="1" smtClean="0">
                <a:latin typeface="Times New Roman" pitchFamily="18" charset="0"/>
                <a:cs typeface="Times New Roman" pitchFamily="18" charset="0"/>
              </a:rPr>
              <a:t>n</a:t>
            </a:r>
            <a:endParaRPr lang="en-US" i="1" smtClean="0">
              <a:latin typeface="Arial" charset="0"/>
              <a:cs typeface="Arial" charset="0"/>
            </a:endParaRPr>
          </a:p>
          <a:p>
            <a:pPr lvl="1"/>
            <a:r>
              <a:rPr lang="en-US" smtClean="0">
                <a:latin typeface="Times New Roman" pitchFamily="18" charset="0"/>
                <a:cs typeface="Times New Roman" pitchFamily="18" charset="0"/>
              </a:rPr>
              <a:t>10</a:t>
            </a:r>
            <a:r>
              <a:rPr lang="en-US" i="1" smtClean="0">
                <a:latin typeface="Times New Roman" pitchFamily="18" charset="0"/>
                <a:cs typeface="Times New Roman" pitchFamily="18" charset="0"/>
              </a:rPr>
              <a:t>n</a:t>
            </a:r>
            <a:r>
              <a:rPr lang="en-US" smtClean="0">
                <a:latin typeface="Arial" charset="0"/>
                <a:cs typeface="Arial" charset="0"/>
              </a:rPr>
              <a:t> entries require </a:t>
            </a:r>
            <a:r>
              <a:rPr lang="en-US" smtClean="0">
                <a:latin typeface="Times New Roman" pitchFamily="18" charset="0"/>
                <a:cs typeface="Times New Roman" pitchFamily="18" charset="0"/>
              </a:rPr>
              <a:t>(10</a:t>
            </a:r>
            <a:r>
              <a:rPr lang="en-US" i="1" smtClean="0">
                <a:latin typeface="Times New Roman" pitchFamily="18" charset="0"/>
                <a:cs typeface="Times New Roman" pitchFamily="18" charset="0"/>
              </a:rPr>
              <a:t>n</a:t>
            </a:r>
            <a:r>
              <a:rPr lang="en-US" smtClean="0">
                <a:latin typeface="Times New Roman" pitchFamily="18" charset="0"/>
                <a:cs typeface="Times New Roman" pitchFamily="18" charset="0"/>
              </a:rPr>
              <a:t>) ln(10</a:t>
            </a:r>
            <a:r>
              <a:rPr lang="en-US" i="1" smtClean="0">
                <a:latin typeface="Times New Roman" pitchFamily="18" charset="0"/>
                <a:cs typeface="Times New Roman" pitchFamily="18" charset="0"/>
              </a:rPr>
              <a:t>n</a:t>
            </a:r>
            <a:r>
              <a:rPr lang="en-US" smtClean="0">
                <a:latin typeface="Times New Roman" pitchFamily="18" charset="0"/>
                <a:cs typeface="Times New Roman" pitchFamily="18" charset="0"/>
              </a:rPr>
              <a:t>) = (10</a:t>
            </a:r>
            <a:r>
              <a:rPr lang="en-US" i="1" smtClean="0">
                <a:latin typeface="Times New Roman" pitchFamily="18" charset="0"/>
                <a:cs typeface="Times New Roman" pitchFamily="18" charset="0"/>
              </a:rPr>
              <a:t>n</a:t>
            </a:r>
            <a:r>
              <a:rPr lang="en-US" smtClean="0">
                <a:latin typeface="Times New Roman" pitchFamily="18" charset="0"/>
                <a:cs typeface="Times New Roman" pitchFamily="18" charset="0"/>
              </a:rPr>
              <a:t>) (ln(</a:t>
            </a:r>
            <a:r>
              <a:rPr lang="en-US" i="1" smtClean="0">
                <a:latin typeface="Times New Roman" pitchFamily="18" charset="0"/>
                <a:cs typeface="Times New Roman" pitchFamily="18" charset="0"/>
              </a:rPr>
              <a:t>n</a:t>
            </a:r>
            <a:r>
              <a:rPr lang="en-US" smtClean="0">
                <a:latin typeface="Times New Roman" pitchFamily="18" charset="0"/>
                <a:cs typeface="Times New Roman" pitchFamily="18" charset="0"/>
              </a:rPr>
              <a:t>) + 1) = 10(</a:t>
            </a:r>
            <a:r>
              <a:rPr lang="en-US" i="1" smtClean="0">
                <a:latin typeface="Times New Roman" pitchFamily="18" charset="0"/>
                <a:cs typeface="Times New Roman" pitchFamily="18" charset="0"/>
              </a:rPr>
              <a:t>n</a:t>
            </a:r>
            <a:r>
              <a:rPr lang="en-US" smtClean="0">
                <a:latin typeface="Times New Roman" pitchFamily="18" charset="0"/>
                <a:cs typeface="Times New Roman" pitchFamily="18" charset="0"/>
              </a:rPr>
              <a:t> ln(</a:t>
            </a:r>
            <a:r>
              <a:rPr lang="en-US" i="1" smtClean="0">
                <a:latin typeface="Times New Roman" pitchFamily="18" charset="0"/>
                <a:cs typeface="Times New Roman" pitchFamily="18" charset="0"/>
              </a:rPr>
              <a:t>n</a:t>
            </a:r>
            <a:r>
              <a:rPr lang="en-US" smtClean="0">
                <a:latin typeface="Times New Roman" pitchFamily="18" charset="0"/>
                <a:cs typeface="Times New Roman" pitchFamily="18" charset="0"/>
              </a:rPr>
              <a:t>)) + 10</a:t>
            </a:r>
            <a:r>
              <a:rPr lang="en-US" i="1" smtClean="0">
                <a:latin typeface="Times New Roman" pitchFamily="18" charset="0"/>
                <a:cs typeface="Times New Roman" pitchFamily="18" charset="0"/>
              </a:rPr>
              <a:t>n</a:t>
            </a:r>
            <a:endParaRPr lang="en-US" i="1" smtClean="0">
              <a:latin typeface="Arial" charset="0"/>
              <a:cs typeface="Arial" charset="0"/>
            </a:endParaRPr>
          </a:p>
          <a:p>
            <a:pPr>
              <a:buFont typeface="Arial" charset="0"/>
              <a:buNone/>
            </a:pPr>
            <a:endParaRPr lang="en-US" smtClean="0">
              <a:latin typeface="Arial" charset="0"/>
              <a:cs typeface="Arial" charset="0"/>
            </a:endParaRPr>
          </a:p>
          <a:p>
            <a:pPr>
              <a:buFont typeface="Arial" charset="0"/>
              <a:buNone/>
            </a:pPr>
            <a:r>
              <a:rPr lang="en-US" smtClean="0">
                <a:latin typeface="Arial" charset="0"/>
                <a:cs typeface="Arial" charset="0"/>
              </a:rPr>
              <a:t>	In each case, it requires </a:t>
            </a:r>
            <a:r>
              <a:rPr lang="en-US" b="1" smtClean="0">
                <a:latin typeface="Symbol" pitchFamily="18" charset="2"/>
                <a:cs typeface="Arial" charset="0"/>
              </a:rPr>
              <a:t>Q</a:t>
            </a:r>
            <a:r>
              <a:rPr lang="en-US" smtClean="0">
                <a:latin typeface="Times New Roman" pitchFamily="18" charset="0"/>
                <a:cs typeface="Arial" charset="0"/>
              </a:rPr>
              <a:t>(</a:t>
            </a:r>
            <a:r>
              <a:rPr lang="en-US" i="1" smtClean="0">
                <a:latin typeface="Times New Roman" pitchFamily="18" charset="0"/>
                <a:cs typeface="Arial" charset="0"/>
              </a:rPr>
              <a:t>n</a:t>
            </a:r>
            <a:r>
              <a:rPr lang="en-US" smtClean="0">
                <a:latin typeface="Times New Roman" pitchFamily="18" charset="0"/>
                <a:cs typeface="Arial" charset="0"/>
              </a:rPr>
              <a:t>)</a:t>
            </a:r>
            <a:r>
              <a:rPr lang="en-US" smtClean="0">
                <a:latin typeface="Arial" charset="0"/>
                <a:cs typeface="Arial" charset="0"/>
              </a:rPr>
              <a:t> more time</a:t>
            </a:r>
          </a:p>
          <a:p>
            <a:pPr>
              <a:buFont typeface="Arial" charset="0"/>
              <a:buNone/>
            </a:pPr>
            <a:endParaRPr lang="en-US" smtClean="0">
              <a:latin typeface="Arial" charset="0"/>
              <a:cs typeface="Arial" charset="0"/>
            </a:endParaRPr>
          </a:p>
          <a:p>
            <a:pPr>
              <a:buFont typeface="Arial" charset="0"/>
              <a:buNone/>
            </a:pPr>
            <a:r>
              <a:rPr lang="en-US" smtClean="0">
                <a:latin typeface="Arial" charset="0"/>
                <a:cs typeface="Arial" charset="0"/>
              </a:rPr>
              <a:t>	However:</a:t>
            </a:r>
          </a:p>
          <a:p>
            <a:pPr lvl="1"/>
            <a:r>
              <a:rPr lang="en-US" smtClean="0">
                <a:latin typeface="Arial" charset="0"/>
                <a:cs typeface="Arial" charset="0"/>
              </a:rPr>
              <a:t>Merge sort will require twice and 10 times as much memory</a:t>
            </a:r>
          </a:p>
          <a:p>
            <a:pPr lvl="1"/>
            <a:r>
              <a:rPr lang="en-US" smtClean="0">
                <a:latin typeface="Arial" charset="0"/>
                <a:cs typeface="Arial" charset="0"/>
              </a:rPr>
              <a:t>Quick sort will require one or four additional memory locations</a:t>
            </a:r>
          </a:p>
          <a:p>
            <a:pPr lvl="1"/>
            <a:r>
              <a:rPr lang="en-US" smtClean="0">
                <a:latin typeface="Arial" charset="0"/>
                <a:cs typeface="Arial" charset="0"/>
              </a:rPr>
              <a:t>Heap sort will not require any additional memory</a:t>
            </a:r>
            <a:endParaRPr lang="en-US" sz="1400" smtClean="0">
              <a:latin typeface="Arial" charset="0"/>
              <a:cs typeface="Arial" charset="0"/>
            </a:endParaRPr>
          </a:p>
          <a:p>
            <a:pPr lvl="2"/>
            <a:endParaRPr lang="en-US" smtClean="0">
              <a:latin typeface="Arial" charset="0"/>
              <a:cs typeface="Arial" charset="0"/>
            </a:endParaRPr>
          </a:p>
          <a:p>
            <a:pPr lvl="2"/>
            <a:endParaRPr lang="en-US" sz="1800" smtClean="0">
              <a:latin typeface="Arial" charset="0"/>
              <a:cs typeface="Arial" charset="0"/>
            </a:endParaRPr>
          </a:p>
          <a:p>
            <a:endParaRPr lang="en-US" smtClean="0">
              <a:latin typeface="Arial" charset="0"/>
              <a:cs typeface="Arial"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p:cNvSpPr>
          <p:nvPr>
            <p:ph type="title" idx="4294967295"/>
          </p:nvPr>
        </p:nvSpPr>
        <p:spPr/>
        <p:txBody>
          <a:bodyPr/>
          <a:lstStyle/>
          <a:p>
            <a:r>
              <a:rPr lang="en-US" dirty="0" smtClean="0">
                <a:latin typeface="Arial" charset="0"/>
                <a:cs typeface="Arial" charset="0"/>
              </a:rPr>
              <a:t>Functions</a:t>
            </a:r>
          </a:p>
        </p:txBody>
      </p:sp>
      <p:sp>
        <p:nvSpPr>
          <p:cNvPr id="67587" name="Rectangle 3"/>
          <p:cNvSpPr>
            <a:spLocks noGrp="1"/>
          </p:cNvSpPr>
          <p:nvPr>
            <p:ph type="body" idx="4294967295"/>
          </p:nvPr>
        </p:nvSpPr>
        <p:spPr/>
        <p:txBody>
          <a:bodyPr/>
          <a:lstStyle/>
          <a:p>
            <a:pPr>
              <a:buFont typeface="Arial" charset="0"/>
              <a:buNone/>
            </a:pPr>
            <a:r>
              <a:rPr lang="en-US" sz="2400" smtClean="0">
                <a:latin typeface="Arial" charset="0"/>
                <a:cs typeface="Arial" charset="0"/>
              </a:rPr>
              <a:t>	</a:t>
            </a:r>
            <a:r>
              <a:rPr lang="en-US" smtClean="0">
                <a:latin typeface="Arial" charset="0"/>
                <a:cs typeface="Arial" charset="0"/>
              </a:rPr>
              <a:t>Because any function requires the overhead of a function call and return, we will always assume that</a:t>
            </a:r>
          </a:p>
          <a:p>
            <a:pPr>
              <a:buFont typeface="Arial" charset="0"/>
              <a:buNone/>
            </a:pPr>
            <a:r>
              <a:rPr lang="en-US" smtClean="0">
                <a:latin typeface="Arial" charset="0"/>
                <a:cs typeface="Arial" charset="0"/>
              </a:rPr>
              <a:t>		</a:t>
            </a:r>
            <a:r>
              <a:rPr lang="en-US" smtClean="0">
                <a:latin typeface="Times New Roman" pitchFamily="18" charset="0"/>
                <a:cs typeface="Arial" charset="0"/>
              </a:rPr>
              <a:t>T</a:t>
            </a:r>
            <a:r>
              <a:rPr lang="en-US" baseline="-25000" smtClean="0">
                <a:latin typeface="Times New Roman" pitchFamily="18" charset="0"/>
                <a:cs typeface="Arial" charset="0"/>
              </a:rPr>
              <a:t>f</a:t>
            </a:r>
            <a:r>
              <a:rPr lang="en-US" smtClean="0">
                <a:latin typeface="Times New Roman" pitchFamily="18" charset="0"/>
                <a:cs typeface="Arial" charset="0"/>
              </a:rPr>
              <a:t> = </a:t>
            </a:r>
            <a:r>
              <a:rPr lang="en-US" smtClean="0">
                <a:latin typeface="Symbol" pitchFamily="18" charset="2"/>
                <a:cs typeface="Arial" charset="0"/>
              </a:rPr>
              <a:t>W</a:t>
            </a:r>
            <a:r>
              <a:rPr lang="en-US" smtClean="0">
                <a:latin typeface="Times New Roman" pitchFamily="18" charset="0"/>
                <a:cs typeface="Arial" charset="0"/>
              </a:rPr>
              <a:t>(1)</a:t>
            </a:r>
          </a:p>
          <a:p>
            <a:pPr>
              <a:buFont typeface="Arial" charset="0"/>
              <a:buNone/>
            </a:pPr>
            <a:endParaRPr lang="en-US" smtClean="0">
              <a:latin typeface="Arial" charset="0"/>
              <a:cs typeface="Arial" charset="0"/>
            </a:endParaRPr>
          </a:p>
          <a:p>
            <a:pPr>
              <a:buFont typeface="Arial" charset="0"/>
              <a:buNone/>
            </a:pPr>
            <a:r>
              <a:rPr lang="en-US" smtClean="0">
                <a:latin typeface="Arial" charset="0"/>
                <a:cs typeface="Arial" charset="0"/>
              </a:rPr>
              <a:t>	That is, it is impossible for any function call to have a zero run time</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p:cNvSpPr>
          <p:nvPr>
            <p:ph type="title" idx="4294967295"/>
          </p:nvPr>
        </p:nvSpPr>
        <p:spPr/>
        <p:txBody>
          <a:bodyPr/>
          <a:lstStyle/>
          <a:p>
            <a:r>
              <a:rPr lang="en-US" dirty="0" smtClean="0">
                <a:latin typeface="Arial" charset="0"/>
                <a:cs typeface="Arial" charset="0"/>
              </a:rPr>
              <a:t>Functions</a:t>
            </a:r>
            <a:endParaRPr lang="en-US" sz="4800" dirty="0" smtClean="0">
              <a:latin typeface="Arial" charset="0"/>
              <a:cs typeface="Arial" charset="0"/>
            </a:endParaRPr>
          </a:p>
        </p:txBody>
      </p:sp>
      <p:sp>
        <p:nvSpPr>
          <p:cNvPr id="68611" name="Rectangle 3"/>
          <p:cNvSpPr>
            <a:spLocks noGrp="1"/>
          </p:cNvSpPr>
          <p:nvPr>
            <p:ph type="body" idx="4294967295"/>
          </p:nvPr>
        </p:nvSpPr>
        <p:spPr/>
        <p:txBody>
          <a:bodyPr/>
          <a:lstStyle/>
          <a:p>
            <a:pPr>
              <a:buFont typeface="Arial" charset="0"/>
              <a:buNone/>
            </a:pPr>
            <a:r>
              <a:rPr lang="en-US" sz="2400" smtClean="0">
                <a:latin typeface="Arial" charset="0"/>
                <a:cs typeface="Arial" charset="0"/>
              </a:rPr>
              <a:t>	</a:t>
            </a:r>
            <a:r>
              <a:rPr lang="en-US" smtClean="0">
                <a:latin typeface="Arial" charset="0"/>
                <a:cs typeface="Arial" charset="0"/>
              </a:rPr>
              <a:t>Thus, given a function </a:t>
            </a:r>
            <a:r>
              <a:rPr lang="en-US" smtClean="0">
                <a:latin typeface="Times New Roman" pitchFamily="18" charset="0"/>
                <a:cs typeface="Arial" charset="0"/>
              </a:rPr>
              <a:t>f(</a:t>
            </a:r>
            <a:r>
              <a:rPr lang="en-US" i="1" smtClean="0">
                <a:latin typeface="Times New Roman" pitchFamily="18" charset="0"/>
                <a:cs typeface="Arial" charset="0"/>
              </a:rPr>
              <a:t>n</a:t>
            </a:r>
            <a:r>
              <a:rPr lang="en-US" smtClean="0">
                <a:latin typeface="Times New Roman" pitchFamily="18" charset="0"/>
                <a:cs typeface="Arial" charset="0"/>
              </a:rPr>
              <a:t>)</a:t>
            </a:r>
            <a:r>
              <a:rPr lang="en-US" smtClean="0">
                <a:latin typeface="Arial" charset="0"/>
                <a:cs typeface="Arial" charset="0"/>
              </a:rPr>
              <a:t> (the run time of which depends on </a:t>
            </a:r>
            <a:r>
              <a:rPr lang="en-US" i="1" smtClean="0">
                <a:latin typeface="Times New Roman" pitchFamily="18" charset="0"/>
                <a:cs typeface="Arial" charset="0"/>
              </a:rPr>
              <a:t>n</a:t>
            </a:r>
            <a:r>
              <a:rPr lang="en-US" smtClean="0">
                <a:latin typeface="Arial" charset="0"/>
                <a:cs typeface="Arial" charset="0"/>
              </a:rPr>
              <a:t>) we will associate the run time of </a:t>
            </a:r>
            <a:r>
              <a:rPr lang="en-US" smtClean="0">
                <a:latin typeface="Times New Roman" pitchFamily="18" charset="0"/>
                <a:cs typeface="Arial" charset="0"/>
              </a:rPr>
              <a:t>f(</a:t>
            </a:r>
            <a:r>
              <a:rPr lang="en-US" i="1" smtClean="0">
                <a:latin typeface="Times New Roman" pitchFamily="18" charset="0"/>
                <a:cs typeface="Arial" charset="0"/>
              </a:rPr>
              <a:t>n</a:t>
            </a:r>
            <a:r>
              <a:rPr lang="en-US" smtClean="0">
                <a:latin typeface="Times New Roman" pitchFamily="18" charset="0"/>
                <a:cs typeface="Arial" charset="0"/>
              </a:rPr>
              <a:t>)</a:t>
            </a:r>
            <a:r>
              <a:rPr lang="en-US" smtClean="0">
                <a:latin typeface="Arial" charset="0"/>
                <a:cs typeface="Arial" charset="0"/>
              </a:rPr>
              <a:t> by some function </a:t>
            </a:r>
            <a:r>
              <a:rPr lang="en-US" smtClean="0">
                <a:latin typeface="Times New Roman" pitchFamily="18" charset="0"/>
                <a:cs typeface="Arial" charset="0"/>
              </a:rPr>
              <a:t>T</a:t>
            </a:r>
            <a:r>
              <a:rPr lang="en-US" baseline="-25000" smtClean="0">
                <a:latin typeface="Times New Roman" pitchFamily="18" charset="0"/>
                <a:cs typeface="Arial" charset="0"/>
              </a:rPr>
              <a:t>f</a:t>
            </a:r>
            <a:r>
              <a:rPr lang="en-US" smtClean="0">
                <a:latin typeface="Times New Roman" pitchFamily="18" charset="0"/>
                <a:cs typeface="Arial" charset="0"/>
              </a:rPr>
              <a:t>(</a:t>
            </a:r>
            <a:r>
              <a:rPr lang="en-US" i="1" smtClean="0">
                <a:latin typeface="Times New Roman" pitchFamily="18" charset="0"/>
                <a:cs typeface="Arial" charset="0"/>
              </a:rPr>
              <a:t>n</a:t>
            </a:r>
            <a:r>
              <a:rPr lang="en-US" smtClean="0">
                <a:latin typeface="Times New Roman" pitchFamily="18" charset="0"/>
                <a:cs typeface="Arial" charset="0"/>
              </a:rPr>
              <a:t>)</a:t>
            </a:r>
          </a:p>
          <a:p>
            <a:pPr lvl="1"/>
            <a:r>
              <a:rPr lang="en-US" smtClean="0">
                <a:latin typeface="Arial" charset="0"/>
                <a:cs typeface="Arial" charset="0"/>
              </a:rPr>
              <a:t>We may write this to </a:t>
            </a:r>
            <a:r>
              <a:rPr lang="en-US" smtClean="0">
                <a:latin typeface="Times New Roman" pitchFamily="18" charset="0"/>
                <a:cs typeface="Arial" charset="0"/>
              </a:rPr>
              <a:t>T(</a:t>
            </a:r>
            <a:r>
              <a:rPr lang="en-US" i="1" smtClean="0">
                <a:latin typeface="Times New Roman" pitchFamily="18" charset="0"/>
                <a:cs typeface="Arial" charset="0"/>
              </a:rPr>
              <a:t>n</a:t>
            </a:r>
            <a:r>
              <a:rPr lang="en-US" smtClean="0">
                <a:latin typeface="Times New Roman" pitchFamily="18" charset="0"/>
                <a:cs typeface="Arial" charset="0"/>
              </a:rPr>
              <a:t>)</a:t>
            </a:r>
            <a:endParaRPr lang="en-US" smtClean="0">
              <a:latin typeface="Arial" charset="0"/>
              <a:cs typeface="Arial" charset="0"/>
            </a:endParaRPr>
          </a:p>
          <a:p>
            <a:pPr>
              <a:buFont typeface="Arial" charset="0"/>
              <a:buNone/>
            </a:pPr>
            <a:endParaRPr lang="en-US" smtClean="0">
              <a:latin typeface="Arial" charset="0"/>
              <a:cs typeface="Arial" charset="0"/>
            </a:endParaRPr>
          </a:p>
          <a:p>
            <a:pPr>
              <a:buFont typeface="Arial" charset="0"/>
              <a:buNone/>
            </a:pPr>
            <a:r>
              <a:rPr lang="en-US" smtClean="0">
                <a:latin typeface="Arial" charset="0"/>
                <a:cs typeface="Arial" charset="0"/>
              </a:rPr>
              <a:t>	Because the run time of any function is at least </a:t>
            </a:r>
            <a:r>
              <a:rPr lang="en-US" b="1" smtClean="0">
                <a:latin typeface="Times New Roman" pitchFamily="18" charset="0"/>
                <a:cs typeface="Arial" charset="0"/>
              </a:rPr>
              <a:t>O</a:t>
            </a:r>
            <a:r>
              <a:rPr lang="en-US" smtClean="0">
                <a:latin typeface="Times New Roman" pitchFamily="18" charset="0"/>
                <a:cs typeface="Arial" charset="0"/>
              </a:rPr>
              <a:t>(1)</a:t>
            </a:r>
            <a:r>
              <a:rPr lang="en-US" smtClean="0">
                <a:latin typeface="Arial" charset="0"/>
                <a:cs typeface="Arial" charset="0"/>
              </a:rPr>
              <a:t>, we will include the time required to both call and return from the function in the run time</a:t>
            </a:r>
            <a:endParaRPr lang="en-US" smtClean="0">
              <a:latin typeface="Times New Roman" pitchFamily="18" charset="0"/>
              <a:cs typeface="Arial" charset="0"/>
            </a:endParaRPr>
          </a:p>
          <a:p>
            <a:endParaRPr lang="en-US" smtClean="0">
              <a:latin typeface="Arial" charset="0"/>
              <a:cs typeface="Arial" charset="0"/>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p:cNvSpPr>
          <p:nvPr>
            <p:ph type="title" idx="4294967295"/>
          </p:nvPr>
        </p:nvSpPr>
        <p:spPr/>
        <p:txBody>
          <a:bodyPr/>
          <a:lstStyle/>
          <a:p>
            <a:r>
              <a:rPr lang="en-US" dirty="0" smtClean="0">
                <a:latin typeface="Arial" charset="0"/>
                <a:cs typeface="Arial" charset="0"/>
              </a:rPr>
              <a:t>Functions</a:t>
            </a:r>
            <a:endParaRPr lang="en-US" sz="4000" dirty="0" smtClean="0">
              <a:latin typeface="Arial" charset="0"/>
              <a:cs typeface="Arial" charset="0"/>
            </a:endParaRPr>
          </a:p>
        </p:txBody>
      </p:sp>
      <p:sp>
        <p:nvSpPr>
          <p:cNvPr id="69635" name="Rectangle 3"/>
          <p:cNvSpPr>
            <a:spLocks noGrp="1"/>
          </p:cNvSpPr>
          <p:nvPr>
            <p:ph type="body" idx="4294967295"/>
          </p:nvPr>
        </p:nvSpPr>
        <p:spPr/>
        <p:txBody>
          <a:bodyPr/>
          <a:lstStyle/>
          <a:p>
            <a:pPr>
              <a:buFont typeface="Arial" charset="0"/>
              <a:buNone/>
            </a:pPr>
            <a:r>
              <a:rPr lang="en-US" sz="2400" smtClean="0">
                <a:latin typeface="Arial" charset="0"/>
                <a:cs typeface="Arial" charset="0"/>
              </a:rPr>
              <a:t>	</a:t>
            </a:r>
            <a:r>
              <a:rPr lang="en-US" smtClean="0">
                <a:latin typeface="Arial" charset="0"/>
                <a:cs typeface="Arial" charset="0"/>
              </a:rPr>
              <a:t>Consider this function:</a:t>
            </a:r>
            <a:endParaRPr lang="en-US" sz="2400" smtClean="0">
              <a:latin typeface="Arial" charset="0"/>
              <a:cs typeface="Arial" charset="0"/>
            </a:endParaRPr>
          </a:p>
          <a:p>
            <a:pPr>
              <a:buFont typeface="Arial" charset="0"/>
              <a:buNone/>
            </a:pPr>
            <a:r>
              <a:rPr lang="en-US" sz="1200" b="1" smtClean="0">
                <a:latin typeface="Courier New" pitchFamily="49" charset="0"/>
                <a:cs typeface="Arial" charset="0"/>
              </a:rPr>
              <a:t>		</a:t>
            </a:r>
            <a:r>
              <a:rPr lang="en-US" sz="1200" b="1" smtClean="0">
                <a:latin typeface="Consolas" pitchFamily="49" charset="0"/>
                <a:cs typeface="Consolas" pitchFamily="49" charset="0"/>
              </a:rPr>
              <a:t>void Disjoint_sets::set_union( int m, int n ) {</a:t>
            </a:r>
          </a:p>
          <a:p>
            <a:pPr>
              <a:buFont typeface="Arial" charset="0"/>
              <a:buNone/>
            </a:pPr>
            <a:r>
              <a:rPr lang="en-US" sz="1200" b="1" smtClean="0">
                <a:latin typeface="Consolas" pitchFamily="49" charset="0"/>
                <a:cs typeface="Consolas" pitchFamily="49" charset="0"/>
              </a:rPr>
              <a:t>			</a:t>
            </a:r>
            <a:r>
              <a:rPr lang="en-US" sz="1200" b="1" smtClean="0">
                <a:solidFill>
                  <a:srgbClr val="0070C0"/>
                </a:solidFill>
                <a:latin typeface="Consolas" pitchFamily="49" charset="0"/>
                <a:cs typeface="Consolas" pitchFamily="49" charset="0"/>
              </a:rPr>
              <a:t>m = find( m );</a:t>
            </a:r>
          </a:p>
          <a:p>
            <a:pPr>
              <a:buFont typeface="Arial" charset="0"/>
              <a:buNone/>
            </a:pPr>
            <a:r>
              <a:rPr lang="en-US" sz="1200" b="1" smtClean="0">
                <a:solidFill>
                  <a:srgbClr val="0070C0"/>
                </a:solidFill>
                <a:latin typeface="Consolas" pitchFamily="49" charset="0"/>
                <a:cs typeface="Consolas" pitchFamily="49" charset="0"/>
              </a:rPr>
              <a:t>			n = find( n );</a:t>
            </a:r>
          </a:p>
          <a:p>
            <a:pPr>
              <a:buFont typeface="Arial" charset="0"/>
              <a:buNone/>
            </a:pPr>
            <a:endParaRPr lang="en-US" sz="1200" b="1" smtClean="0">
              <a:latin typeface="Consolas" pitchFamily="49" charset="0"/>
              <a:cs typeface="Consolas" pitchFamily="49" charset="0"/>
            </a:endParaRPr>
          </a:p>
          <a:p>
            <a:pPr>
              <a:buFont typeface="Arial" charset="0"/>
              <a:buNone/>
            </a:pPr>
            <a:r>
              <a:rPr lang="en-US" sz="1200" b="1" smtClean="0">
                <a:solidFill>
                  <a:srgbClr val="FF0000"/>
                </a:solidFill>
                <a:latin typeface="Consolas" pitchFamily="49" charset="0"/>
                <a:cs typeface="Consolas" pitchFamily="49" charset="0"/>
              </a:rPr>
              <a:t>			if ( m == n ) {</a:t>
            </a:r>
          </a:p>
          <a:p>
            <a:pPr>
              <a:buFont typeface="Arial" charset="0"/>
              <a:buNone/>
            </a:pPr>
            <a:r>
              <a:rPr lang="en-US" sz="1200" b="1" smtClean="0">
                <a:solidFill>
                  <a:srgbClr val="FF0000"/>
                </a:solidFill>
                <a:latin typeface="Consolas" pitchFamily="49" charset="0"/>
                <a:cs typeface="Consolas" pitchFamily="49" charset="0"/>
              </a:rPr>
              <a:t>				return;</a:t>
            </a:r>
          </a:p>
          <a:p>
            <a:pPr>
              <a:buFont typeface="Arial" charset="0"/>
              <a:buNone/>
            </a:pPr>
            <a:r>
              <a:rPr lang="en-US" sz="1200" b="1" smtClean="0">
                <a:solidFill>
                  <a:srgbClr val="FF0000"/>
                </a:solidFill>
                <a:latin typeface="Consolas" pitchFamily="49" charset="0"/>
                <a:cs typeface="Consolas" pitchFamily="49" charset="0"/>
              </a:rPr>
              <a:t>			}</a:t>
            </a:r>
          </a:p>
          <a:p>
            <a:pPr>
              <a:buFont typeface="Arial" charset="0"/>
              <a:buNone/>
            </a:pPr>
            <a:endParaRPr lang="en-US" sz="1200" b="1" smtClean="0">
              <a:solidFill>
                <a:srgbClr val="FF0000"/>
              </a:solidFill>
              <a:latin typeface="Consolas" pitchFamily="49" charset="0"/>
              <a:cs typeface="Consolas" pitchFamily="49" charset="0"/>
            </a:endParaRPr>
          </a:p>
          <a:p>
            <a:pPr>
              <a:buFont typeface="Arial" charset="0"/>
              <a:buNone/>
            </a:pPr>
            <a:r>
              <a:rPr lang="en-US" sz="1200" b="1" smtClean="0">
                <a:solidFill>
                  <a:srgbClr val="FF0000"/>
                </a:solidFill>
                <a:latin typeface="Consolas" pitchFamily="49" charset="0"/>
                <a:cs typeface="Consolas" pitchFamily="49" charset="0"/>
              </a:rPr>
              <a:t>			--num_disjoint_sets;</a:t>
            </a:r>
          </a:p>
          <a:p>
            <a:pPr>
              <a:buFont typeface="Arial" charset="0"/>
              <a:buNone/>
            </a:pPr>
            <a:endParaRPr lang="en-US" sz="1200" b="1" smtClean="0">
              <a:solidFill>
                <a:srgbClr val="FF0000"/>
              </a:solidFill>
              <a:latin typeface="Consolas" pitchFamily="49" charset="0"/>
              <a:cs typeface="Consolas" pitchFamily="49" charset="0"/>
            </a:endParaRPr>
          </a:p>
          <a:p>
            <a:pPr>
              <a:buFont typeface="Arial" charset="0"/>
              <a:buNone/>
            </a:pPr>
            <a:r>
              <a:rPr lang="en-US" sz="1200" b="1" smtClean="0">
                <a:solidFill>
                  <a:srgbClr val="FF0000"/>
                </a:solidFill>
                <a:latin typeface="Consolas" pitchFamily="49" charset="0"/>
                <a:cs typeface="Consolas" pitchFamily="49" charset="0"/>
              </a:rPr>
              <a:t>			if ( tree_height[m] &gt;= tree_height[n] ) {</a:t>
            </a:r>
          </a:p>
          <a:p>
            <a:pPr>
              <a:buFont typeface="Arial" charset="0"/>
              <a:buNone/>
            </a:pPr>
            <a:r>
              <a:rPr lang="en-US" sz="1200" b="1" smtClean="0">
                <a:solidFill>
                  <a:srgbClr val="FF0000"/>
                </a:solidFill>
                <a:latin typeface="Consolas" pitchFamily="49" charset="0"/>
                <a:cs typeface="Consolas" pitchFamily="49" charset="0"/>
              </a:rPr>
              <a:t>			    parent[n] = m;</a:t>
            </a:r>
          </a:p>
          <a:p>
            <a:pPr>
              <a:buFont typeface="Arial" charset="0"/>
              <a:buNone/>
            </a:pPr>
            <a:endParaRPr lang="en-US" sz="1200" b="1" smtClean="0">
              <a:solidFill>
                <a:srgbClr val="FF0000"/>
              </a:solidFill>
              <a:latin typeface="Consolas" pitchFamily="49" charset="0"/>
              <a:cs typeface="Consolas" pitchFamily="49" charset="0"/>
            </a:endParaRPr>
          </a:p>
          <a:p>
            <a:pPr>
              <a:buFont typeface="Arial" charset="0"/>
              <a:buNone/>
            </a:pPr>
            <a:r>
              <a:rPr lang="en-US" sz="1200" b="1" smtClean="0">
                <a:solidFill>
                  <a:srgbClr val="FF0000"/>
                </a:solidFill>
                <a:latin typeface="Consolas" pitchFamily="49" charset="0"/>
                <a:cs typeface="Consolas" pitchFamily="49" charset="0"/>
              </a:rPr>
              <a:t>			    if ( tree_height[m] == tree_height[n] ) {</a:t>
            </a:r>
          </a:p>
          <a:p>
            <a:pPr>
              <a:buFont typeface="Arial" charset="0"/>
              <a:buNone/>
            </a:pPr>
            <a:r>
              <a:rPr lang="en-US" sz="1200" b="1" smtClean="0">
                <a:solidFill>
                  <a:srgbClr val="FF0000"/>
                </a:solidFill>
                <a:latin typeface="Consolas" pitchFamily="49" charset="0"/>
                <a:cs typeface="Consolas" pitchFamily="49" charset="0"/>
              </a:rPr>
              <a:t>			        ++( tree_height[m] );</a:t>
            </a:r>
          </a:p>
          <a:p>
            <a:pPr>
              <a:buFont typeface="Arial" charset="0"/>
              <a:buNone/>
            </a:pPr>
            <a:r>
              <a:rPr lang="en-US" sz="1200" b="1" smtClean="0">
                <a:solidFill>
                  <a:srgbClr val="FF0000"/>
                </a:solidFill>
                <a:latin typeface="Consolas" pitchFamily="49" charset="0"/>
                <a:cs typeface="Consolas" pitchFamily="49" charset="0"/>
              </a:rPr>
              <a:t>			        max_height = std::max( max_height, tree_height[m] );</a:t>
            </a:r>
          </a:p>
          <a:p>
            <a:pPr>
              <a:buFont typeface="Arial" charset="0"/>
              <a:buNone/>
            </a:pPr>
            <a:r>
              <a:rPr lang="en-US" sz="1200" b="1" smtClean="0">
                <a:solidFill>
                  <a:srgbClr val="FF0000"/>
                </a:solidFill>
                <a:latin typeface="Consolas" pitchFamily="49" charset="0"/>
                <a:cs typeface="Consolas" pitchFamily="49" charset="0"/>
              </a:rPr>
              <a:t>			    }</a:t>
            </a:r>
          </a:p>
          <a:p>
            <a:pPr>
              <a:buFont typeface="Arial" charset="0"/>
              <a:buNone/>
            </a:pPr>
            <a:r>
              <a:rPr lang="en-US" sz="1200" b="1" smtClean="0">
                <a:solidFill>
                  <a:srgbClr val="FF0000"/>
                </a:solidFill>
                <a:latin typeface="Consolas" pitchFamily="49" charset="0"/>
                <a:cs typeface="Consolas" pitchFamily="49" charset="0"/>
              </a:rPr>
              <a:t>			} else {</a:t>
            </a:r>
          </a:p>
          <a:p>
            <a:pPr>
              <a:buFont typeface="Arial" charset="0"/>
              <a:buNone/>
            </a:pPr>
            <a:r>
              <a:rPr lang="en-US" sz="1200" b="1" smtClean="0">
                <a:solidFill>
                  <a:srgbClr val="FF0000"/>
                </a:solidFill>
                <a:latin typeface="Consolas" pitchFamily="49" charset="0"/>
                <a:cs typeface="Consolas" pitchFamily="49" charset="0"/>
              </a:rPr>
              <a:t>			    parent[m] = n;</a:t>
            </a:r>
          </a:p>
          <a:p>
            <a:pPr>
              <a:buFont typeface="Arial" charset="0"/>
              <a:buNone/>
            </a:pPr>
            <a:r>
              <a:rPr lang="en-US" sz="1200" b="1" smtClean="0">
                <a:solidFill>
                  <a:srgbClr val="FF0000"/>
                </a:solidFill>
                <a:latin typeface="Consolas" pitchFamily="49" charset="0"/>
                <a:cs typeface="Consolas" pitchFamily="49" charset="0"/>
              </a:rPr>
              <a:t>			}</a:t>
            </a:r>
          </a:p>
          <a:p>
            <a:pPr>
              <a:buFont typeface="Arial" charset="0"/>
              <a:buNone/>
            </a:pPr>
            <a:r>
              <a:rPr lang="en-US" sz="1200" b="1" smtClean="0">
                <a:latin typeface="Consolas" pitchFamily="49" charset="0"/>
                <a:cs typeface="Consolas" pitchFamily="49" charset="0"/>
              </a:rPr>
              <a:t>		} </a:t>
            </a:r>
          </a:p>
        </p:txBody>
      </p:sp>
      <p:sp>
        <p:nvSpPr>
          <p:cNvPr id="69636" name="TextBox 4"/>
          <p:cNvSpPr txBox="1">
            <a:spLocks noChangeArrowheads="1"/>
          </p:cNvSpPr>
          <p:nvPr/>
        </p:nvSpPr>
        <p:spPr bwMode="auto">
          <a:xfrm>
            <a:off x="7454900" y="4714875"/>
            <a:ext cx="646113" cy="369888"/>
          </a:xfrm>
          <a:prstGeom prst="rect">
            <a:avLst/>
          </a:prstGeom>
          <a:noFill/>
          <a:ln w="9525">
            <a:noFill/>
            <a:miter lim="800000"/>
            <a:headEnd/>
            <a:tailEnd/>
          </a:ln>
        </p:spPr>
        <p:txBody>
          <a:bodyPr wrap="none">
            <a:spAutoFit/>
          </a:bodyPr>
          <a:lstStyle/>
          <a:p>
            <a:r>
              <a:rPr lang="en-CA" b="1">
                <a:solidFill>
                  <a:srgbClr val="FF0000"/>
                </a:solidFill>
                <a:latin typeface="Symbol" pitchFamily="18" charset="2"/>
              </a:rPr>
              <a:t>Q</a:t>
            </a:r>
            <a:r>
              <a:rPr lang="en-CA">
                <a:solidFill>
                  <a:srgbClr val="FF0000"/>
                </a:solidFill>
                <a:latin typeface="Times New Roman" pitchFamily="18" charset="0"/>
                <a:cs typeface="Times New Roman" pitchFamily="18" charset="0"/>
              </a:rPr>
              <a:t>(1)</a:t>
            </a:r>
          </a:p>
        </p:txBody>
      </p:sp>
      <p:sp>
        <p:nvSpPr>
          <p:cNvPr id="69637" name="TextBox 4"/>
          <p:cNvSpPr txBox="1">
            <a:spLocks noChangeArrowheads="1"/>
          </p:cNvSpPr>
          <p:nvPr/>
        </p:nvSpPr>
        <p:spPr bwMode="auto">
          <a:xfrm>
            <a:off x="5572125" y="2286000"/>
            <a:ext cx="688975" cy="369888"/>
          </a:xfrm>
          <a:prstGeom prst="rect">
            <a:avLst/>
          </a:prstGeom>
          <a:noFill/>
          <a:ln w="9525">
            <a:noFill/>
            <a:miter lim="800000"/>
            <a:headEnd/>
            <a:tailEnd/>
          </a:ln>
        </p:spPr>
        <p:txBody>
          <a:bodyPr wrap="none">
            <a:spAutoFit/>
          </a:bodyPr>
          <a:lstStyle/>
          <a:p>
            <a:r>
              <a:rPr lang="en-CA">
                <a:solidFill>
                  <a:srgbClr val="0070C0"/>
                </a:solidFill>
                <a:latin typeface="Times New Roman" pitchFamily="18" charset="0"/>
                <a:cs typeface="Times New Roman" pitchFamily="18" charset="0"/>
              </a:rPr>
              <a:t>2T</a:t>
            </a:r>
            <a:r>
              <a:rPr lang="en-CA" baseline="-25000">
                <a:solidFill>
                  <a:srgbClr val="0070C0"/>
                </a:solidFill>
                <a:latin typeface="Times New Roman" pitchFamily="18" charset="0"/>
                <a:cs typeface="Times New Roman" pitchFamily="18" charset="0"/>
              </a:rPr>
              <a:t>find</a:t>
            </a:r>
            <a:endParaRPr lang="en-CA">
              <a:solidFill>
                <a:srgbClr val="0070C0"/>
              </a:solidFill>
              <a:latin typeface="Times New Roman" pitchFamily="18" charset="0"/>
              <a:cs typeface="Times New Roman" pitchFamily="18" charset="0"/>
            </a:endParaRPr>
          </a:p>
        </p:txBody>
      </p:sp>
      <p:sp>
        <p:nvSpPr>
          <p:cNvPr id="69638" name="TextBox 5"/>
          <p:cNvSpPr txBox="1">
            <a:spLocks noChangeArrowheads="1"/>
          </p:cNvSpPr>
          <p:nvPr/>
        </p:nvSpPr>
        <p:spPr bwMode="auto">
          <a:xfrm>
            <a:off x="6356350" y="3416300"/>
            <a:ext cx="2287588" cy="369888"/>
          </a:xfrm>
          <a:prstGeom prst="rect">
            <a:avLst/>
          </a:prstGeom>
          <a:noFill/>
          <a:ln w="9525">
            <a:noFill/>
            <a:miter lim="800000"/>
            <a:headEnd/>
            <a:tailEnd/>
          </a:ln>
        </p:spPr>
        <p:txBody>
          <a:bodyPr wrap="none">
            <a:spAutoFit/>
          </a:bodyPr>
          <a:lstStyle/>
          <a:p>
            <a:r>
              <a:rPr lang="en-CA">
                <a:latin typeface="Times New Roman" pitchFamily="18" charset="0"/>
                <a:cs typeface="Times New Roman" pitchFamily="18" charset="0"/>
              </a:rPr>
              <a:t>T</a:t>
            </a:r>
            <a:r>
              <a:rPr lang="en-CA" baseline="-25000">
                <a:latin typeface="Times New Roman" pitchFamily="18" charset="0"/>
                <a:cs typeface="Times New Roman" pitchFamily="18" charset="0"/>
              </a:rPr>
              <a:t>set_union</a:t>
            </a:r>
            <a:r>
              <a:rPr lang="en-CA">
                <a:latin typeface="Times New Roman" pitchFamily="18" charset="0"/>
                <a:cs typeface="Times New Roman" pitchFamily="18" charset="0"/>
              </a:rPr>
              <a:t>= </a:t>
            </a:r>
            <a:r>
              <a:rPr lang="en-CA">
                <a:solidFill>
                  <a:srgbClr val="0070C0"/>
                </a:solidFill>
                <a:latin typeface="Times New Roman" pitchFamily="18" charset="0"/>
                <a:cs typeface="Times New Roman" pitchFamily="18" charset="0"/>
              </a:rPr>
              <a:t>2T</a:t>
            </a:r>
            <a:r>
              <a:rPr lang="en-CA" baseline="-25000">
                <a:solidFill>
                  <a:srgbClr val="0070C0"/>
                </a:solidFill>
                <a:latin typeface="Times New Roman" pitchFamily="18" charset="0"/>
                <a:cs typeface="Times New Roman" pitchFamily="18" charset="0"/>
              </a:rPr>
              <a:t>find</a:t>
            </a:r>
            <a:r>
              <a:rPr lang="en-CA">
                <a:solidFill>
                  <a:srgbClr val="0070C0"/>
                </a:solidFill>
                <a:latin typeface="Times New Roman" pitchFamily="18" charset="0"/>
                <a:cs typeface="Times New Roman" pitchFamily="18" charset="0"/>
              </a:rPr>
              <a:t> </a:t>
            </a:r>
            <a:r>
              <a:rPr lang="en-CA">
                <a:latin typeface="Times New Roman" pitchFamily="18" charset="0"/>
                <a:cs typeface="Times New Roman" pitchFamily="18" charset="0"/>
              </a:rPr>
              <a:t>+ </a:t>
            </a:r>
            <a:r>
              <a:rPr lang="en-CA" b="1">
                <a:solidFill>
                  <a:srgbClr val="FF0000"/>
                </a:solidFill>
                <a:latin typeface="Symbol" pitchFamily="18" charset="2"/>
              </a:rPr>
              <a:t>Q</a:t>
            </a:r>
            <a:r>
              <a:rPr lang="en-CA">
                <a:solidFill>
                  <a:srgbClr val="FF0000"/>
                </a:solidFill>
                <a:latin typeface="Times New Roman" pitchFamily="18" charset="0"/>
                <a:cs typeface="Times New Roman" pitchFamily="18" charset="0"/>
              </a:rPr>
              <a:t>(1)</a:t>
            </a:r>
          </a:p>
        </p:txBody>
      </p:sp>
      <p:sp>
        <p:nvSpPr>
          <p:cNvPr id="7" name="Oval 6"/>
          <p:cNvSpPr/>
          <p:nvPr/>
        </p:nvSpPr>
        <p:spPr>
          <a:xfrm>
            <a:off x="2209800" y="2071688"/>
            <a:ext cx="1714500" cy="785812"/>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CA"/>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p:cNvSpPr>
          <p:nvPr>
            <p:ph type="title" idx="4294967295"/>
          </p:nvPr>
        </p:nvSpPr>
        <p:spPr/>
        <p:txBody>
          <a:bodyPr/>
          <a:lstStyle/>
          <a:p>
            <a:r>
              <a:rPr lang="en-US" dirty="0" smtClean="0">
                <a:latin typeface="Arial" charset="0"/>
                <a:cs typeface="Arial" charset="0"/>
              </a:rPr>
              <a:t>Recursive Functions</a:t>
            </a:r>
            <a:endParaRPr lang="en-US" sz="4000" dirty="0" smtClean="0">
              <a:latin typeface="Arial" charset="0"/>
              <a:cs typeface="Arial" charset="0"/>
            </a:endParaRPr>
          </a:p>
        </p:txBody>
      </p:sp>
      <p:sp>
        <p:nvSpPr>
          <p:cNvPr id="70659" name="Rectangle 3"/>
          <p:cNvSpPr>
            <a:spLocks noGrp="1"/>
          </p:cNvSpPr>
          <p:nvPr>
            <p:ph type="body" idx="4294967295"/>
          </p:nvPr>
        </p:nvSpPr>
        <p:spPr/>
        <p:txBody>
          <a:bodyPr/>
          <a:lstStyle/>
          <a:p>
            <a:pPr>
              <a:buFont typeface="Arial" charset="0"/>
              <a:buNone/>
            </a:pPr>
            <a:r>
              <a:rPr lang="en-US" sz="2400" smtClean="0">
                <a:latin typeface="Arial" charset="0"/>
                <a:cs typeface="Arial" charset="0"/>
              </a:rPr>
              <a:t>	</a:t>
            </a:r>
            <a:r>
              <a:rPr lang="en-US" smtClean="0">
                <a:latin typeface="Arial" charset="0"/>
                <a:cs typeface="Arial" charset="0"/>
              </a:rPr>
              <a:t>A function is relatively simple (and boring) if it simply performs operations and calls other functions</a:t>
            </a:r>
          </a:p>
          <a:p>
            <a:pPr>
              <a:buFont typeface="Arial" charset="0"/>
              <a:buNone/>
            </a:pPr>
            <a:r>
              <a:rPr lang="en-US" smtClean="0">
                <a:latin typeface="Arial" charset="0"/>
                <a:cs typeface="Arial" charset="0"/>
              </a:rPr>
              <a:t>	</a:t>
            </a:r>
          </a:p>
          <a:p>
            <a:pPr>
              <a:buFont typeface="Arial" charset="0"/>
              <a:buNone/>
            </a:pPr>
            <a:r>
              <a:rPr lang="en-US" smtClean="0">
                <a:latin typeface="Arial" charset="0"/>
                <a:cs typeface="Arial" charset="0"/>
              </a:rPr>
              <a:t>	Most interesting functions designed to solve problems usually end up calling themselves</a:t>
            </a:r>
          </a:p>
          <a:p>
            <a:pPr lvl="1"/>
            <a:r>
              <a:rPr lang="en-US" smtClean="0">
                <a:latin typeface="Arial" charset="0"/>
                <a:cs typeface="Arial" charset="0"/>
              </a:rPr>
              <a:t>Such a function is said to be </a:t>
            </a:r>
            <a:r>
              <a:rPr lang="en-US" i="1" smtClean="0">
                <a:latin typeface="Arial" charset="0"/>
                <a:cs typeface="Arial" charset="0"/>
              </a:rPr>
              <a:t>recursive</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0" name="Rectangle 2"/>
          <p:cNvSpPr>
            <a:spLocks noGrp="1"/>
          </p:cNvSpPr>
          <p:nvPr>
            <p:ph type="title" idx="4294967295"/>
          </p:nvPr>
        </p:nvSpPr>
        <p:spPr/>
        <p:txBody>
          <a:bodyPr/>
          <a:lstStyle/>
          <a:p>
            <a:r>
              <a:rPr lang="en-US" dirty="0" smtClean="0">
                <a:latin typeface="Arial" charset="0"/>
                <a:cs typeface="Arial" charset="0"/>
              </a:rPr>
              <a:t>Recursive Functions</a:t>
            </a:r>
            <a:endParaRPr lang="en-US" sz="4000" dirty="0" smtClean="0">
              <a:latin typeface="Arial" charset="0"/>
              <a:cs typeface="Arial" charset="0"/>
            </a:endParaRPr>
          </a:p>
        </p:txBody>
      </p:sp>
      <p:sp>
        <p:nvSpPr>
          <p:cNvPr id="4101" name="Rectangle 3"/>
          <p:cNvSpPr>
            <a:spLocks noGrp="1"/>
          </p:cNvSpPr>
          <p:nvPr>
            <p:ph type="body" idx="4294967295"/>
          </p:nvPr>
        </p:nvSpPr>
        <p:spPr/>
        <p:txBody>
          <a:bodyPr/>
          <a:lstStyle/>
          <a:p>
            <a:pPr>
              <a:buFont typeface="Arial" charset="0"/>
              <a:buNone/>
            </a:pPr>
            <a:r>
              <a:rPr lang="en-US" sz="2400" smtClean="0">
                <a:latin typeface="Arial" charset="0"/>
                <a:cs typeface="Arial" charset="0"/>
              </a:rPr>
              <a:t>	</a:t>
            </a:r>
            <a:r>
              <a:rPr lang="en-US" smtClean="0">
                <a:latin typeface="Arial" charset="0"/>
                <a:cs typeface="Arial" charset="0"/>
              </a:rPr>
              <a:t>As an example, we could implement the factorial function recursively:</a:t>
            </a:r>
          </a:p>
          <a:p>
            <a:pPr>
              <a:buFont typeface="Arial" charset="0"/>
              <a:buNone/>
            </a:pPr>
            <a:endParaRPr lang="en-US" sz="1800" b="1" smtClean="0">
              <a:latin typeface="Courier New" pitchFamily="49" charset="0"/>
              <a:cs typeface="Arial" charset="0"/>
            </a:endParaRPr>
          </a:p>
          <a:p>
            <a:pPr>
              <a:buFont typeface="Arial" charset="0"/>
              <a:buNone/>
            </a:pPr>
            <a:r>
              <a:rPr lang="en-US" sz="1600" smtClean="0">
                <a:latin typeface="Consolas" pitchFamily="49" charset="0"/>
                <a:cs typeface="Consolas" pitchFamily="49" charset="0"/>
              </a:rPr>
              <a:t>		int factorial( int n ) {</a:t>
            </a:r>
          </a:p>
          <a:p>
            <a:pPr>
              <a:buFont typeface="Arial" charset="0"/>
              <a:buNone/>
            </a:pPr>
            <a:r>
              <a:rPr lang="en-US" sz="1600" smtClean="0">
                <a:latin typeface="Consolas" pitchFamily="49" charset="0"/>
                <a:cs typeface="Consolas" pitchFamily="49" charset="0"/>
              </a:rPr>
              <a:t>		    if ( n &lt;= 1 ) {</a:t>
            </a:r>
          </a:p>
          <a:p>
            <a:pPr>
              <a:buFont typeface="Arial" charset="0"/>
              <a:buNone/>
            </a:pPr>
            <a:r>
              <a:rPr lang="en-US" sz="1600" smtClean="0">
                <a:latin typeface="Consolas" pitchFamily="49" charset="0"/>
                <a:cs typeface="Consolas" pitchFamily="49" charset="0"/>
              </a:rPr>
              <a:t>		        return 1;</a:t>
            </a:r>
          </a:p>
          <a:p>
            <a:pPr>
              <a:buFont typeface="Arial" charset="0"/>
              <a:buNone/>
            </a:pPr>
            <a:r>
              <a:rPr lang="en-US" sz="1600" smtClean="0">
                <a:latin typeface="Consolas" pitchFamily="49" charset="0"/>
                <a:cs typeface="Consolas" pitchFamily="49" charset="0"/>
              </a:rPr>
              <a:t>		    } else {</a:t>
            </a:r>
          </a:p>
          <a:p>
            <a:pPr>
              <a:buFont typeface="Arial" charset="0"/>
              <a:buNone/>
            </a:pPr>
            <a:r>
              <a:rPr lang="en-US" sz="1600" smtClean="0">
                <a:latin typeface="Consolas" pitchFamily="49" charset="0"/>
                <a:cs typeface="Consolas" pitchFamily="49" charset="0"/>
              </a:rPr>
              <a:t>		        return n * factorial( n – 1 );</a:t>
            </a:r>
          </a:p>
          <a:p>
            <a:pPr>
              <a:buFont typeface="Arial" charset="0"/>
              <a:buNone/>
            </a:pPr>
            <a:r>
              <a:rPr lang="en-US" sz="1600" smtClean="0">
                <a:latin typeface="Consolas" pitchFamily="49" charset="0"/>
                <a:cs typeface="Consolas" pitchFamily="49" charset="0"/>
              </a:rPr>
              <a:t>		    }</a:t>
            </a:r>
          </a:p>
          <a:p>
            <a:pPr>
              <a:buFont typeface="Arial" charset="0"/>
              <a:buNone/>
            </a:pPr>
            <a:r>
              <a:rPr lang="en-US" sz="1600" smtClean="0">
                <a:latin typeface="Consolas" pitchFamily="49" charset="0"/>
                <a:cs typeface="Consolas" pitchFamily="49" charset="0"/>
              </a:rPr>
              <a:t>		}</a:t>
            </a:r>
          </a:p>
        </p:txBody>
      </p:sp>
      <p:graphicFrame>
        <p:nvGraphicFramePr>
          <p:cNvPr id="4098" name="Object 4"/>
          <p:cNvGraphicFramePr>
            <a:graphicFrameLocks noChangeAspect="1"/>
          </p:cNvGraphicFramePr>
          <p:nvPr/>
        </p:nvGraphicFramePr>
        <p:xfrm>
          <a:off x="6227763" y="3284538"/>
          <a:ext cx="633412" cy="406400"/>
        </p:xfrm>
        <a:graphic>
          <a:graphicData uri="http://schemas.openxmlformats.org/presentationml/2006/ole">
            <mc:AlternateContent xmlns:mc="http://schemas.openxmlformats.org/markup-compatibility/2006">
              <mc:Choice xmlns:v="urn:schemas-microsoft-com:vml" Requires="v">
                <p:oleObj spid="_x0000_s283660" name="Equation" r:id="rId4" imgW="317160" imgH="203040" progId="Equation.DSMT4">
                  <p:embed/>
                </p:oleObj>
              </mc:Choice>
              <mc:Fallback>
                <p:oleObj name="Equation" r:id="rId4" imgW="317160" imgH="203040" progId="Equation.DSMT4">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27763" y="3284538"/>
                        <a:ext cx="633412" cy="406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099" name="Object 6"/>
          <p:cNvGraphicFramePr>
            <a:graphicFrameLocks noChangeAspect="1"/>
          </p:cNvGraphicFramePr>
          <p:nvPr/>
        </p:nvGraphicFramePr>
        <p:xfrm>
          <a:off x="6156325" y="3789363"/>
          <a:ext cx="1852613" cy="455612"/>
        </p:xfrm>
        <a:graphic>
          <a:graphicData uri="http://schemas.openxmlformats.org/presentationml/2006/ole">
            <mc:AlternateContent xmlns:mc="http://schemas.openxmlformats.org/markup-compatibility/2006">
              <mc:Choice xmlns:v="urn:schemas-microsoft-com:vml" Requires="v">
                <p:oleObj spid="_x0000_s283661" name="Equation" r:id="rId6" imgW="927000" imgH="228600" progId="Equation.DSMT4">
                  <p:embed/>
                </p:oleObj>
              </mc:Choice>
              <mc:Fallback>
                <p:oleObj name="Equation" r:id="rId6" imgW="927000" imgH="228600" progId="Equation.DSMT4">
                  <p:embed/>
                  <p:pic>
                    <p:nvPicPr>
                      <p:cNvPr id="0" name="Object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56325" y="3789363"/>
                        <a:ext cx="1852613" cy="4556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2"/>
          <p:cNvSpPr>
            <a:spLocks noGrp="1"/>
          </p:cNvSpPr>
          <p:nvPr>
            <p:ph type="title" idx="4294967295"/>
          </p:nvPr>
        </p:nvSpPr>
        <p:spPr/>
        <p:txBody>
          <a:bodyPr/>
          <a:lstStyle/>
          <a:p>
            <a:r>
              <a:rPr lang="en-US" smtClean="0">
                <a:solidFill>
                  <a:srgbClr val="000000"/>
                </a:solidFill>
                <a:latin typeface="Arial" charset="0"/>
                <a:cs typeface="Arial" charset="0"/>
              </a:rPr>
              <a:t>Recursive Functions</a:t>
            </a:r>
            <a:endParaRPr lang="en-US" sz="3200" smtClean="0">
              <a:latin typeface="Arial" charset="0"/>
              <a:cs typeface="Arial" charset="0"/>
            </a:endParaRPr>
          </a:p>
        </p:txBody>
      </p:sp>
      <p:sp>
        <p:nvSpPr>
          <p:cNvPr id="5124" name="Rectangle 3"/>
          <p:cNvSpPr>
            <a:spLocks noGrp="1"/>
          </p:cNvSpPr>
          <p:nvPr>
            <p:ph type="body" idx="4294967295"/>
          </p:nvPr>
        </p:nvSpPr>
        <p:spPr/>
        <p:txBody>
          <a:bodyPr/>
          <a:lstStyle/>
          <a:p>
            <a:pPr>
              <a:buFont typeface="Arial" charset="0"/>
              <a:buNone/>
            </a:pPr>
            <a:r>
              <a:rPr lang="en-US" sz="2400" smtClean="0">
                <a:latin typeface="Arial" charset="0"/>
                <a:cs typeface="Arial" charset="0"/>
              </a:rPr>
              <a:t>	</a:t>
            </a:r>
            <a:r>
              <a:rPr lang="en-US" smtClean="0">
                <a:latin typeface="Arial" charset="0"/>
                <a:cs typeface="Arial" charset="0"/>
              </a:rPr>
              <a:t>Thus, we may analyze the run time of this function as follows:</a:t>
            </a:r>
          </a:p>
          <a:p>
            <a:endParaRPr lang="en-US" smtClean="0">
              <a:latin typeface="Arial" charset="0"/>
              <a:cs typeface="Arial" charset="0"/>
            </a:endParaRPr>
          </a:p>
          <a:p>
            <a:endParaRPr lang="en-US" smtClean="0">
              <a:latin typeface="Arial" charset="0"/>
              <a:cs typeface="Arial" charset="0"/>
            </a:endParaRPr>
          </a:p>
          <a:p>
            <a:pPr>
              <a:buFont typeface="Arial" charset="0"/>
              <a:buNone/>
            </a:pPr>
            <a:endParaRPr lang="en-US" smtClean="0">
              <a:latin typeface="Arial" charset="0"/>
              <a:cs typeface="Arial" charset="0"/>
            </a:endParaRPr>
          </a:p>
          <a:p>
            <a:pPr>
              <a:buFont typeface="Arial" charset="0"/>
              <a:buNone/>
            </a:pPr>
            <a:r>
              <a:rPr lang="en-US" smtClean="0">
                <a:latin typeface="Arial" charset="0"/>
                <a:cs typeface="Arial" charset="0"/>
              </a:rPr>
              <a:t>	We don’t have to worry about the time of the conditional (</a:t>
            </a:r>
            <a:r>
              <a:rPr lang="en-US" b="1" smtClean="0">
                <a:latin typeface="Symbol" pitchFamily="18" charset="2"/>
                <a:cs typeface="Arial" charset="0"/>
              </a:rPr>
              <a:t>Q</a:t>
            </a:r>
            <a:r>
              <a:rPr lang="en-US" smtClean="0">
                <a:latin typeface="Times New Roman" pitchFamily="18" charset="0"/>
                <a:cs typeface="Arial" charset="0"/>
              </a:rPr>
              <a:t>(1)</a:t>
            </a:r>
            <a:r>
              <a:rPr lang="en-US" smtClean="0">
                <a:latin typeface="Arial" charset="0"/>
                <a:cs typeface="Arial" charset="0"/>
              </a:rPr>
              <a:t>) nor is there a probability involved with the conditional statement</a:t>
            </a:r>
          </a:p>
        </p:txBody>
      </p:sp>
      <p:graphicFrame>
        <p:nvGraphicFramePr>
          <p:cNvPr id="5122" name="Object 4"/>
          <p:cNvGraphicFramePr>
            <a:graphicFrameLocks noChangeAspect="1"/>
          </p:cNvGraphicFramePr>
          <p:nvPr/>
        </p:nvGraphicFramePr>
        <p:xfrm>
          <a:off x="2341563" y="2133600"/>
          <a:ext cx="3959225" cy="963613"/>
        </p:xfrm>
        <a:graphic>
          <a:graphicData uri="http://schemas.openxmlformats.org/presentationml/2006/ole">
            <mc:AlternateContent xmlns:mc="http://schemas.openxmlformats.org/markup-compatibility/2006">
              <mc:Choice xmlns:v="urn:schemas-microsoft-com:vml" Requires="v">
                <p:oleObj spid="_x0000_s284679" name="Equation" r:id="rId4" imgW="1981080" imgH="482400" progId="Equation.3">
                  <p:embed/>
                </p:oleObj>
              </mc:Choice>
              <mc:Fallback>
                <p:oleObj name="Equation" r:id="rId4" imgW="1981080" imgH="482400" progId="Equation.3">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41563" y="2133600"/>
                        <a:ext cx="3959225" cy="9636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p:cNvSpPr>
          <p:nvPr>
            <p:ph type="title" idx="4294967295"/>
          </p:nvPr>
        </p:nvSpPr>
        <p:spPr/>
        <p:txBody>
          <a:bodyPr/>
          <a:lstStyle/>
          <a:p>
            <a:r>
              <a:rPr lang="en-US" dirty="0" smtClean="0">
                <a:solidFill>
                  <a:srgbClr val="000000"/>
                </a:solidFill>
                <a:latin typeface="Arial" charset="0"/>
                <a:cs typeface="Arial" charset="0"/>
              </a:rPr>
              <a:t>Recursive Functions</a:t>
            </a:r>
            <a:endParaRPr lang="en-US" sz="3200" dirty="0" smtClean="0">
              <a:latin typeface="Arial" charset="0"/>
              <a:cs typeface="Arial" charset="0"/>
            </a:endParaRPr>
          </a:p>
        </p:txBody>
      </p:sp>
      <p:sp>
        <p:nvSpPr>
          <p:cNvPr id="71683" name="Rectangle 3"/>
          <p:cNvSpPr>
            <a:spLocks noGrp="1"/>
          </p:cNvSpPr>
          <p:nvPr>
            <p:ph type="body" idx="4294967295"/>
          </p:nvPr>
        </p:nvSpPr>
        <p:spPr/>
        <p:txBody>
          <a:bodyPr/>
          <a:lstStyle/>
          <a:p>
            <a:pPr>
              <a:buFont typeface="Arial" charset="0"/>
              <a:buNone/>
            </a:pPr>
            <a:r>
              <a:rPr lang="en-US" sz="2400" smtClean="0">
                <a:latin typeface="Arial" charset="0"/>
                <a:cs typeface="Arial" charset="0"/>
              </a:rPr>
              <a:t>	</a:t>
            </a:r>
            <a:r>
              <a:rPr lang="en-US" smtClean="0">
                <a:latin typeface="Arial" charset="0"/>
                <a:cs typeface="Arial" charset="0"/>
              </a:rPr>
              <a:t>The analysis of the run time of this function yields a recurrence relation:</a:t>
            </a:r>
          </a:p>
          <a:p>
            <a:pPr algn="ctr">
              <a:buFont typeface="Arial" charset="0"/>
              <a:buNone/>
            </a:pPr>
            <a:r>
              <a:rPr lang="en-US" smtClean="0">
                <a:latin typeface="Times New Roman" pitchFamily="18" charset="0"/>
                <a:cs typeface="Arial" charset="0"/>
              </a:rPr>
              <a:t>T</a:t>
            </a:r>
            <a:r>
              <a:rPr lang="en-US" baseline="-25000" smtClean="0">
                <a:latin typeface="Times New Roman" pitchFamily="18" charset="0"/>
                <a:cs typeface="Arial" charset="0"/>
              </a:rPr>
              <a:t>!</a:t>
            </a:r>
            <a:r>
              <a:rPr lang="en-US" smtClean="0">
                <a:latin typeface="Times New Roman" pitchFamily="18" charset="0"/>
                <a:cs typeface="Arial" charset="0"/>
              </a:rPr>
              <a:t>(</a:t>
            </a:r>
            <a:r>
              <a:rPr lang="en-US" i="1" smtClean="0">
                <a:latin typeface="Times New Roman" pitchFamily="18" charset="0"/>
                <a:cs typeface="Arial" charset="0"/>
              </a:rPr>
              <a:t>n</a:t>
            </a:r>
            <a:r>
              <a:rPr lang="en-US" smtClean="0">
                <a:latin typeface="Times New Roman" pitchFamily="18" charset="0"/>
                <a:cs typeface="Arial" charset="0"/>
              </a:rPr>
              <a:t>) = T</a:t>
            </a:r>
            <a:r>
              <a:rPr lang="en-US" baseline="-25000" smtClean="0">
                <a:latin typeface="Times New Roman" pitchFamily="18" charset="0"/>
                <a:cs typeface="Arial" charset="0"/>
              </a:rPr>
              <a:t>!</a:t>
            </a:r>
            <a:r>
              <a:rPr lang="en-US" smtClean="0">
                <a:latin typeface="Times New Roman" pitchFamily="18" charset="0"/>
                <a:cs typeface="Arial" charset="0"/>
              </a:rPr>
              <a:t>(</a:t>
            </a:r>
            <a:r>
              <a:rPr lang="en-US" i="1" smtClean="0">
                <a:latin typeface="Times New Roman" pitchFamily="18" charset="0"/>
                <a:cs typeface="Arial" charset="0"/>
              </a:rPr>
              <a:t>n</a:t>
            </a:r>
            <a:r>
              <a:rPr lang="en-US" smtClean="0">
                <a:latin typeface="Times New Roman" pitchFamily="18" charset="0"/>
                <a:cs typeface="Arial" charset="0"/>
              </a:rPr>
              <a:t> </a:t>
            </a:r>
            <a:r>
              <a:rPr lang="en-US" smtClean="0">
                <a:latin typeface="Times New Roman" pitchFamily="18" charset="0"/>
                <a:cs typeface="Times New Roman" pitchFamily="18" charset="0"/>
              </a:rPr>
              <a:t>–</a:t>
            </a:r>
            <a:r>
              <a:rPr lang="en-US" smtClean="0">
                <a:latin typeface="Times New Roman" pitchFamily="18" charset="0"/>
                <a:cs typeface="Arial" charset="0"/>
              </a:rPr>
              <a:t> 1) + </a:t>
            </a:r>
            <a:r>
              <a:rPr lang="en-US" b="1" smtClean="0">
                <a:latin typeface="Symbol" pitchFamily="18" charset="2"/>
                <a:cs typeface="Arial" charset="0"/>
              </a:rPr>
              <a:t>Q</a:t>
            </a:r>
            <a:r>
              <a:rPr lang="en-US" smtClean="0">
                <a:latin typeface="Times New Roman" pitchFamily="18" charset="0"/>
                <a:cs typeface="Arial" charset="0"/>
              </a:rPr>
              <a:t>(1)         T</a:t>
            </a:r>
            <a:r>
              <a:rPr lang="en-US" baseline="-25000" smtClean="0">
                <a:latin typeface="Times New Roman" pitchFamily="18" charset="0"/>
                <a:cs typeface="Arial" charset="0"/>
              </a:rPr>
              <a:t>!</a:t>
            </a:r>
            <a:r>
              <a:rPr lang="en-US" smtClean="0">
                <a:latin typeface="Times New Roman" pitchFamily="18" charset="0"/>
                <a:cs typeface="Arial" charset="0"/>
              </a:rPr>
              <a:t>(1) = </a:t>
            </a:r>
            <a:r>
              <a:rPr lang="en-US" b="1" smtClean="0">
                <a:latin typeface="Symbol" pitchFamily="18" charset="2"/>
                <a:cs typeface="Arial" charset="0"/>
              </a:rPr>
              <a:t>Q</a:t>
            </a:r>
            <a:r>
              <a:rPr lang="en-US" smtClean="0">
                <a:latin typeface="Times New Roman" pitchFamily="18" charset="0"/>
                <a:cs typeface="Arial" charset="0"/>
              </a:rPr>
              <a:t>(1)</a:t>
            </a:r>
          </a:p>
          <a:p>
            <a:pPr>
              <a:buFont typeface="Arial" charset="0"/>
              <a:buNone/>
            </a:pPr>
            <a:r>
              <a:rPr lang="en-US" smtClean="0">
                <a:latin typeface="Arial" charset="0"/>
                <a:cs typeface="Arial" charset="0"/>
              </a:rPr>
              <a:t>	</a:t>
            </a:r>
          </a:p>
          <a:p>
            <a:pPr>
              <a:buFont typeface="Arial" charset="0"/>
              <a:buNone/>
            </a:pPr>
            <a:r>
              <a:rPr lang="en-US" smtClean="0">
                <a:latin typeface="Arial" charset="0"/>
                <a:cs typeface="Arial" charset="0"/>
              </a:rPr>
              <a:t>	This recurrence relation has Landau symbols…</a:t>
            </a:r>
          </a:p>
          <a:p>
            <a:pPr lvl="1"/>
            <a:r>
              <a:rPr lang="en-US" smtClean="0">
                <a:latin typeface="Arial" charset="0"/>
                <a:cs typeface="Arial" charset="0"/>
              </a:rPr>
              <a:t>Replace each Landau symbol with a representative function:</a:t>
            </a:r>
          </a:p>
          <a:p>
            <a:pPr lvl="1">
              <a:buFont typeface="Arial" charset="0"/>
              <a:buNone/>
            </a:pPr>
            <a:endParaRPr lang="en-US" smtClean="0">
              <a:latin typeface="Arial" charset="0"/>
              <a:cs typeface="Arial" charset="0"/>
            </a:endParaRPr>
          </a:p>
          <a:p>
            <a:pPr lvl="1" algn="ctr">
              <a:buFont typeface="Arial" charset="0"/>
              <a:buNone/>
            </a:pPr>
            <a:r>
              <a:rPr lang="en-US" smtClean="0">
                <a:latin typeface="Times New Roman" pitchFamily="18" charset="0"/>
                <a:cs typeface="Arial" charset="0"/>
              </a:rPr>
              <a:t>T</a:t>
            </a:r>
            <a:r>
              <a:rPr lang="en-US" baseline="-25000" smtClean="0">
                <a:latin typeface="Times New Roman" pitchFamily="18" charset="0"/>
                <a:cs typeface="Arial" charset="0"/>
              </a:rPr>
              <a:t>!</a:t>
            </a:r>
            <a:r>
              <a:rPr lang="en-US" smtClean="0">
                <a:latin typeface="Times New Roman" pitchFamily="18" charset="0"/>
                <a:cs typeface="Arial" charset="0"/>
              </a:rPr>
              <a:t>(</a:t>
            </a:r>
            <a:r>
              <a:rPr lang="en-US" i="1" smtClean="0">
                <a:latin typeface="Times New Roman" pitchFamily="18" charset="0"/>
                <a:cs typeface="Arial" charset="0"/>
              </a:rPr>
              <a:t>n</a:t>
            </a:r>
            <a:r>
              <a:rPr lang="en-US" smtClean="0">
                <a:latin typeface="Times New Roman" pitchFamily="18" charset="0"/>
                <a:cs typeface="Arial" charset="0"/>
              </a:rPr>
              <a:t>) = T</a:t>
            </a:r>
            <a:r>
              <a:rPr lang="en-US" baseline="-25000" smtClean="0">
                <a:latin typeface="Times New Roman" pitchFamily="18" charset="0"/>
                <a:cs typeface="Arial" charset="0"/>
              </a:rPr>
              <a:t>!</a:t>
            </a:r>
            <a:r>
              <a:rPr lang="en-US" smtClean="0">
                <a:latin typeface="Times New Roman" pitchFamily="18" charset="0"/>
                <a:cs typeface="Arial" charset="0"/>
              </a:rPr>
              <a:t>(</a:t>
            </a:r>
            <a:r>
              <a:rPr lang="en-US" i="1" smtClean="0">
                <a:latin typeface="Times New Roman" pitchFamily="18" charset="0"/>
                <a:cs typeface="Arial" charset="0"/>
              </a:rPr>
              <a:t>n</a:t>
            </a:r>
            <a:r>
              <a:rPr lang="en-US" smtClean="0">
                <a:latin typeface="Times New Roman" pitchFamily="18" charset="0"/>
                <a:cs typeface="Arial" charset="0"/>
              </a:rPr>
              <a:t> </a:t>
            </a:r>
            <a:r>
              <a:rPr lang="en-US" smtClean="0">
                <a:latin typeface="Times New Roman" pitchFamily="18" charset="0"/>
                <a:cs typeface="Times New Roman" pitchFamily="18" charset="0"/>
              </a:rPr>
              <a:t>–</a:t>
            </a:r>
            <a:r>
              <a:rPr lang="en-US" smtClean="0">
                <a:latin typeface="Times New Roman" pitchFamily="18" charset="0"/>
                <a:cs typeface="Arial" charset="0"/>
              </a:rPr>
              <a:t> 1) + 1         T</a:t>
            </a:r>
            <a:r>
              <a:rPr lang="en-US" baseline="-25000" smtClean="0">
                <a:latin typeface="Times New Roman" pitchFamily="18" charset="0"/>
                <a:cs typeface="Arial" charset="0"/>
              </a:rPr>
              <a:t>!</a:t>
            </a:r>
            <a:r>
              <a:rPr lang="en-US" smtClean="0">
                <a:latin typeface="Times New Roman" pitchFamily="18" charset="0"/>
                <a:cs typeface="Arial" charset="0"/>
              </a:rPr>
              <a:t>(1) = 1</a:t>
            </a:r>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p:cNvSpPr>
          <p:nvPr>
            <p:ph type="title" idx="4294967295"/>
          </p:nvPr>
        </p:nvSpPr>
        <p:spPr/>
        <p:txBody>
          <a:bodyPr/>
          <a:lstStyle/>
          <a:p>
            <a:r>
              <a:rPr lang="en-US" dirty="0" smtClean="0">
                <a:solidFill>
                  <a:srgbClr val="000000"/>
                </a:solidFill>
                <a:latin typeface="Arial" charset="0"/>
                <a:cs typeface="Arial" charset="0"/>
              </a:rPr>
              <a:t>Recursive Functions</a:t>
            </a:r>
            <a:endParaRPr lang="en-US" sz="3200" dirty="0" smtClean="0">
              <a:latin typeface="Arial" charset="0"/>
              <a:cs typeface="Arial" charset="0"/>
            </a:endParaRPr>
          </a:p>
        </p:txBody>
      </p:sp>
      <p:sp>
        <p:nvSpPr>
          <p:cNvPr id="189443" name="Rectangle 3"/>
          <p:cNvSpPr>
            <a:spLocks noGrp="1"/>
          </p:cNvSpPr>
          <p:nvPr>
            <p:ph type="body" idx="4294967295"/>
          </p:nvPr>
        </p:nvSpPr>
        <p:spPr/>
        <p:txBody>
          <a:bodyPr/>
          <a:lstStyle/>
          <a:p>
            <a:pPr>
              <a:buFont typeface="Arial" charset="0"/>
              <a:buNone/>
            </a:pPr>
            <a:r>
              <a:rPr lang="en-US" sz="2400" smtClean="0">
                <a:latin typeface="Arial" charset="0"/>
                <a:cs typeface="Arial" charset="0"/>
              </a:rPr>
              <a:t>	</a:t>
            </a:r>
            <a:r>
              <a:rPr lang="en-US" smtClean="0">
                <a:latin typeface="Arial" charset="0"/>
                <a:cs typeface="Arial" charset="0"/>
              </a:rPr>
              <a:t>Thus, to find the run time of the factorial function, we need to solve</a:t>
            </a:r>
          </a:p>
          <a:p>
            <a:pPr algn="ctr">
              <a:buFont typeface="Arial" charset="0"/>
              <a:buNone/>
            </a:pPr>
            <a:r>
              <a:rPr lang="en-US" smtClean="0">
                <a:latin typeface="Arial" charset="0"/>
                <a:cs typeface="Arial" charset="0"/>
              </a:rPr>
              <a:t>	</a:t>
            </a:r>
            <a:r>
              <a:rPr lang="en-US" smtClean="0">
                <a:latin typeface="Times New Roman" pitchFamily="18" charset="0"/>
                <a:cs typeface="Arial" charset="0"/>
              </a:rPr>
              <a:t>T</a:t>
            </a:r>
            <a:r>
              <a:rPr lang="en-US" baseline="-25000" smtClean="0">
                <a:latin typeface="Times New Roman" pitchFamily="18" charset="0"/>
                <a:cs typeface="Arial" charset="0"/>
              </a:rPr>
              <a:t>!</a:t>
            </a:r>
            <a:r>
              <a:rPr lang="en-US" smtClean="0">
                <a:latin typeface="Times New Roman" pitchFamily="18" charset="0"/>
                <a:cs typeface="Arial" charset="0"/>
              </a:rPr>
              <a:t>(</a:t>
            </a:r>
            <a:r>
              <a:rPr lang="en-US" i="1" smtClean="0">
                <a:latin typeface="Times New Roman" pitchFamily="18" charset="0"/>
                <a:cs typeface="Arial" charset="0"/>
              </a:rPr>
              <a:t>n</a:t>
            </a:r>
            <a:r>
              <a:rPr lang="en-US" smtClean="0">
                <a:latin typeface="Times New Roman" pitchFamily="18" charset="0"/>
                <a:cs typeface="Arial" charset="0"/>
              </a:rPr>
              <a:t>) = T</a:t>
            </a:r>
            <a:r>
              <a:rPr lang="en-US" baseline="-25000" smtClean="0">
                <a:latin typeface="Times New Roman" pitchFamily="18" charset="0"/>
                <a:cs typeface="Arial" charset="0"/>
              </a:rPr>
              <a:t>!</a:t>
            </a:r>
            <a:r>
              <a:rPr lang="en-US" smtClean="0">
                <a:latin typeface="Times New Roman" pitchFamily="18" charset="0"/>
                <a:cs typeface="Arial" charset="0"/>
              </a:rPr>
              <a:t>(</a:t>
            </a:r>
            <a:r>
              <a:rPr lang="en-US" i="1" smtClean="0">
                <a:latin typeface="Times New Roman" pitchFamily="18" charset="0"/>
                <a:cs typeface="Arial" charset="0"/>
              </a:rPr>
              <a:t>n</a:t>
            </a:r>
            <a:r>
              <a:rPr lang="en-US" smtClean="0">
                <a:latin typeface="Times New Roman" pitchFamily="18" charset="0"/>
                <a:cs typeface="Arial" charset="0"/>
              </a:rPr>
              <a:t> </a:t>
            </a:r>
            <a:r>
              <a:rPr lang="en-US" smtClean="0">
                <a:latin typeface="Times New Roman" pitchFamily="18" charset="0"/>
                <a:cs typeface="Times New Roman" pitchFamily="18" charset="0"/>
              </a:rPr>
              <a:t>–</a:t>
            </a:r>
            <a:r>
              <a:rPr lang="en-US" smtClean="0">
                <a:latin typeface="Times New Roman" pitchFamily="18" charset="0"/>
                <a:cs typeface="Arial" charset="0"/>
              </a:rPr>
              <a:t> 1) + 1         T</a:t>
            </a:r>
            <a:r>
              <a:rPr lang="en-US" baseline="-25000" smtClean="0">
                <a:latin typeface="Times New Roman" pitchFamily="18" charset="0"/>
                <a:cs typeface="Arial" charset="0"/>
              </a:rPr>
              <a:t>!</a:t>
            </a:r>
            <a:r>
              <a:rPr lang="en-US" smtClean="0">
                <a:latin typeface="Times New Roman" pitchFamily="18" charset="0"/>
                <a:cs typeface="Arial" charset="0"/>
              </a:rPr>
              <a:t>(1) = 1</a:t>
            </a:r>
            <a:endParaRPr lang="en-US" smtClean="0">
              <a:latin typeface="Arial" charset="0"/>
              <a:cs typeface="Arial" charset="0"/>
            </a:endParaRPr>
          </a:p>
          <a:p>
            <a:pPr>
              <a:buFont typeface="Arial" charset="0"/>
              <a:buNone/>
            </a:pPr>
            <a:r>
              <a:rPr lang="en-US" smtClean="0">
                <a:latin typeface="Arial" charset="0"/>
                <a:cs typeface="Arial" charset="0"/>
              </a:rPr>
              <a:t>	</a:t>
            </a:r>
          </a:p>
          <a:p>
            <a:pPr>
              <a:buFont typeface="Arial" charset="0"/>
              <a:buNone/>
            </a:pPr>
            <a:r>
              <a:rPr lang="en-US" smtClean="0">
                <a:latin typeface="Arial" charset="0"/>
                <a:cs typeface="Arial" charset="0"/>
              </a:rPr>
              <a:t>	The fastest way to solve this is with Maple:</a:t>
            </a:r>
          </a:p>
          <a:p>
            <a:pPr>
              <a:buFont typeface="Wingdings" pitchFamily="2" charset="2"/>
              <a:buNone/>
            </a:pPr>
            <a:r>
              <a:rPr lang="en-US" sz="1400" b="1" smtClean="0">
                <a:latin typeface="Courier New" pitchFamily="49" charset="0"/>
                <a:cs typeface="Arial" charset="0"/>
              </a:rPr>
              <a:t>		&gt;</a:t>
            </a:r>
            <a:r>
              <a:rPr lang="en-US" sz="1400" b="1" smtClean="0">
                <a:solidFill>
                  <a:srgbClr val="D20000"/>
                </a:solidFill>
                <a:latin typeface="Courier New" pitchFamily="49" charset="0"/>
                <a:cs typeface="Arial" charset="0"/>
              </a:rPr>
              <a:t> rsolve( {T(n) = T(n </a:t>
            </a:r>
            <a:r>
              <a:rPr lang="en-US" sz="1400" b="1" smtClean="0">
                <a:solidFill>
                  <a:srgbClr val="D20000"/>
                </a:solidFill>
                <a:latin typeface="Arial" charset="0"/>
                <a:cs typeface="Arial" charset="0"/>
              </a:rPr>
              <a:t>–</a:t>
            </a:r>
            <a:r>
              <a:rPr lang="en-US" sz="1400" b="1" smtClean="0">
                <a:solidFill>
                  <a:srgbClr val="D20000"/>
                </a:solidFill>
                <a:latin typeface="Courier New" pitchFamily="49" charset="0"/>
                <a:cs typeface="Arial" charset="0"/>
              </a:rPr>
              <a:t> 1) + 1, T(1) = 1}, T(n) );</a:t>
            </a:r>
          </a:p>
          <a:p>
            <a:pPr algn="ctr">
              <a:buFont typeface="Wingdings" pitchFamily="2" charset="2"/>
              <a:buNone/>
            </a:pPr>
            <a:r>
              <a:rPr lang="en-US" sz="1600" i="1" smtClean="0">
                <a:solidFill>
                  <a:srgbClr val="00B0F0"/>
                </a:solidFill>
                <a:latin typeface="Times New Roman" pitchFamily="18" charset="0"/>
                <a:cs typeface="Arial" charset="0"/>
              </a:rPr>
              <a:t>n</a:t>
            </a:r>
            <a:r>
              <a:rPr lang="en-US" sz="1400" smtClean="0">
                <a:solidFill>
                  <a:srgbClr val="00B0F0"/>
                </a:solidFill>
                <a:latin typeface="Times New Roman" pitchFamily="18" charset="0"/>
                <a:cs typeface="Arial" charset="0"/>
              </a:rPr>
              <a:t>  </a:t>
            </a:r>
          </a:p>
          <a:p>
            <a:pPr>
              <a:buFont typeface="Arial" charset="0"/>
              <a:buNone/>
            </a:pPr>
            <a:endParaRPr lang="en-US" smtClean="0">
              <a:latin typeface="Arial" charset="0"/>
              <a:cs typeface="Arial" charset="0"/>
            </a:endParaRPr>
          </a:p>
          <a:p>
            <a:pPr>
              <a:buFont typeface="Arial" charset="0"/>
              <a:buNone/>
            </a:pPr>
            <a:r>
              <a:rPr lang="en-US" smtClean="0">
                <a:latin typeface="Arial" charset="0"/>
                <a:cs typeface="Arial" charset="0"/>
              </a:rPr>
              <a:t>	Thus, </a:t>
            </a:r>
            <a:r>
              <a:rPr lang="en-US" smtClean="0">
                <a:latin typeface="Times New Roman" pitchFamily="18" charset="0"/>
                <a:cs typeface="Arial" charset="0"/>
              </a:rPr>
              <a:t>T</a:t>
            </a:r>
            <a:r>
              <a:rPr lang="en-US" baseline="-25000" smtClean="0">
                <a:latin typeface="Times New Roman" pitchFamily="18" charset="0"/>
                <a:cs typeface="Arial" charset="0"/>
              </a:rPr>
              <a:t>!</a:t>
            </a:r>
            <a:r>
              <a:rPr lang="en-US" smtClean="0">
                <a:latin typeface="Times New Roman" pitchFamily="18" charset="0"/>
                <a:cs typeface="Arial" charset="0"/>
              </a:rPr>
              <a:t>(</a:t>
            </a:r>
            <a:r>
              <a:rPr lang="en-US" i="1" smtClean="0">
                <a:latin typeface="Times New Roman" pitchFamily="18" charset="0"/>
                <a:cs typeface="Arial" charset="0"/>
              </a:rPr>
              <a:t>n</a:t>
            </a:r>
            <a:r>
              <a:rPr lang="en-US" smtClean="0">
                <a:latin typeface="Times New Roman" pitchFamily="18" charset="0"/>
                <a:cs typeface="Arial" charset="0"/>
              </a:rPr>
              <a:t>) = </a:t>
            </a:r>
            <a:r>
              <a:rPr lang="en-US" b="1" smtClean="0">
                <a:latin typeface="Symbol" pitchFamily="18" charset="2"/>
                <a:cs typeface="Arial" charset="0"/>
              </a:rPr>
              <a:t>Q</a:t>
            </a:r>
            <a:r>
              <a:rPr lang="en-US" smtClean="0">
                <a:latin typeface="Times New Roman" pitchFamily="18" charset="0"/>
                <a:cs typeface="Arial" charset="0"/>
              </a:rPr>
              <a:t>(</a:t>
            </a:r>
            <a:r>
              <a:rPr lang="en-US" i="1" smtClean="0">
                <a:latin typeface="Times New Roman" pitchFamily="18" charset="0"/>
                <a:cs typeface="Arial" charset="0"/>
              </a:rPr>
              <a:t>n</a:t>
            </a:r>
            <a:r>
              <a:rPr lang="en-US" smtClean="0">
                <a:latin typeface="Times New Roman" pitchFamily="18" charset="0"/>
                <a:cs typeface="Arial" charset="0"/>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944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944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8944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944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8944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p:cNvSpPr>
          <p:nvPr>
            <p:ph type="title" idx="4294967295"/>
          </p:nvPr>
        </p:nvSpPr>
        <p:spPr/>
        <p:txBody>
          <a:bodyPr/>
          <a:lstStyle/>
          <a:p>
            <a:r>
              <a:rPr lang="en-US" dirty="0" smtClean="0">
                <a:solidFill>
                  <a:srgbClr val="000000"/>
                </a:solidFill>
                <a:latin typeface="Arial" charset="0"/>
                <a:cs typeface="Arial" charset="0"/>
              </a:rPr>
              <a:t>Recursive Functions</a:t>
            </a:r>
            <a:endParaRPr lang="en-US" sz="3200" dirty="0" smtClean="0">
              <a:latin typeface="Arial" charset="0"/>
              <a:cs typeface="Arial" charset="0"/>
            </a:endParaRPr>
          </a:p>
        </p:txBody>
      </p:sp>
      <p:sp>
        <p:nvSpPr>
          <p:cNvPr id="190467" name="Rectangle 3"/>
          <p:cNvSpPr>
            <a:spLocks noGrp="1"/>
          </p:cNvSpPr>
          <p:nvPr>
            <p:ph type="body" idx="4294967295"/>
          </p:nvPr>
        </p:nvSpPr>
        <p:spPr>
          <a:noFill/>
        </p:spPr>
        <p:txBody>
          <a:bodyPr/>
          <a:lstStyle/>
          <a:p>
            <a:pPr>
              <a:buFont typeface="Arial" charset="0"/>
              <a:buNone/>
            </a:pPr>
            <a:r>
              <a:rPr lang="en-US" dirty="0" smtClean="0">
                <a:latin typeface="Arial" charset="0"/>
                <a:cs typeface="Arial" charset="0"/>
              </a:rPr>
              <a:t>	Unfortunately, you don’t have Maple on the examination, thus, we can examine the first few steps:</a:t>
            </a:r>
          </a:p>
          <a:p>
            <a:pPr lvl="1">
              <a:buFont typeface="Arial" charset="0"/>
              <a:buNone/>
            </a:pPr>
            <a:r>
              <a:rPr lang="en-US" dirty="0" smtClean="0">
                <a:latin typeface="Times New Roman" pitchFamily="18" charset="0"/>
                <a:cs typeface="Arial" charset="0"/>
              </a:rPr>
              <a:t>	  	       T</a:t>
            </a:r>
            <a:r>
              <a:rPr lang="en-US" baseline="-25000" dirty="0" smtClean="0">
                <a:latin typeface="Times New Roman" pitchFamily="18" charset="0"/>
                <a:cs typeface="Arial" charset="0"/>
              </a:rPr>
              <a:t>!</a:t>
            </a:r>
            <a:r>
              <a:rPr lang="en-US" dirty="0" smtClean="0">
                <a:latin typeface="Times New Roman" pitchFamily="18" charset="0"/>
                <a:cs typeface="Arial" charset="0"/>
              </a:rPr>
              <a:t>(</a:t>
            </a:r>
            <a:r>
              <a:rPr lang="en-US" i="1" dirty="0" smtClean="0">
                <a:latin typeface="Times New Roman" pitchFamily="18" charset="0"/>
                <a:cs typeface="Arial" charset="0"/>
              </a:rPr>
              <a:t>n</a:t>
            </a:r>
            <a:r>
              <a:rPr lang="en-US" dirty="0" smtClean="0">
                <a:latin typeface="Times New Roman" pitchFamily="18" charset="0"/>
                <a:cs typeface="Arial" charset="0"/>
              </a:rPr>
              <a:t>)	= T</a:t>
            </a:r>
            <a:r>
              <a:rPr lang="en-US" baseline="-25000" dirty="0" smtClean="0">
                <a:latin typeface="Times New Roman" pitchFamily="18" charset="0"/>
                <a:cs typeface="Arial" charset="0"/>
              </a:rPr>
              <a:t>!</a:t>
            </a:r>
            <a:r>
              <a:rPr lang="en-US" dirty="0" smtClean="0">
                <a:latin typeface="Times New Roman" pitchFamily="18" charset="0"/>
                <a:cs typeface="Arial" charset="0"/>
              </a:rPr>
              <a:t>(</a:t>
            </a:r>
            <a:r>
              <a:rPr lang="en-US" i="1" dirty="0" smtClean="0">
                <a:latin typeface="Times New Roman" pitchFamily="18" charset="0"/>
                <a:cs typeface="Arial" charset="0"/>
              </a:rPr>
              <a:t>n</a:t>
            </a:r>
            <a:r>
              <a:rPr lang="en-US" dirty="0" smtClean="0">
                <a:latin typeface="Times New Roman" pitchFamily="18" charset="0"/>
                <a:cs typeface="Arial" charset="0"/>
              </a:rPr>
              <a:t> </a:t>
            </a:r>
            <a:r>
              <a:rPr lang="en-US" dirty="0" smtClean="0">
                <a:latin typeface="Arial" charset="0"/>
                <a:cs typeface="Arial" charset="0"/>
              </a:rPr>
              <a:t>–</a:t>
            </a:r>
            <a:r>
              <a:rPr lang="en-US" dirty="0" smtClean="0">
                <a:latin typeface="Times New Roman" pitchFamily="18" charset="0"/>
                <a:cs typeface="Arial" charset="0"/>
              </a:rPr>
              <a:t> 1) + 1</a:t>
            </a:r>
          </a:p>
          <a:p>
            <a:pPr lvl="1">
              <a:buFont typeface="Arial" charset="0"/>
              <a:buNone/>
            </a:pPr>
            <a:r>
              <a:rPr lang="en-US" dirty="0" smtClean="0">
                <a:latin typeface="Times New Roman" pitchFamily="18" charset="0"/>
                <a:cs typeface="Arial" charset="0"/>
              </a:rPr>
              <a:t>			= T</a:t>
            </a:r>
            <a:r>
              <a:rPr lang="en-US" baseline="-25000" dirty="0" smtClean="0">
                <a:latin typeface="Times New Roman" pitchFamily="18" charset="0"/>
                <a:cs typeface="Arial" charset="0"/>
              </a:rPr>
              <a:t>!</a:t>
            </a:r>
            <a:r>
              <a:rPr lang="en-US" dirty="0" smtClean="0">
                <a:latin typeface="Times New Roman" pitchFamily="18" charset="0"/>
                <a:cs typeface="Arial" charset="0"/>
              </a:rPr>
              <a:t>(</a:t>
            </a:r>
            <a:r>
              <a:rPr lang="en-US" i="1" dirty="0" smtClean="0">
                <a:latin typeface="Times New Roman" pitchFamily="18" charset="0"/>
                <a:cs typeface="Arial" charset="0"/>
              </a:rPr>
              <a:t>n</a:t>
            </a:r>
            <a:r>
              <a:rPr lang="en-US" dirty="0" smtClean="0">
                <a:latin typeface="Times New Roman" pitchFamily="18" charset="0"/>
                <a:cs typeface="Arial" charset="0"/>
              </a:rPr>
              <a:t> </a:t>
            </a:r>
            <a:r>
              <a:rPr lang="en-US" dirty="0" smtClean="0">
                <a:latin typeface="Arial" charset="0"/>
                <a:cs typeface="Arial" charset="0"/>
              </a:rPr>
              <a:t>–</a:t>
            </a:r>
            <a:r>
              <a:rPr lang="en-US" dirty="0" smtClean="0">
                <a:latin typeface="Times New Roman" pitchFamily="18" charset="0"/>
                <a:cs typeface="Arial" charset="0"/>
              </a:rPr>
              <a:t> 2) + 1 + 1 = T</a:t>
            </a:r>
            <a:r>
              <a:rPr lang="en-US" baseline="-25000" dirty="0" smtClean="0">
                <a:latin typeface="Times New Roman" pitchFamily="18" charset="0"/>
                <a:cs typeface="Arial" charset="0"/>
              </a:rPr>
              <a:t>!</a:t>
            </a:r>
            <a:r>
              <a:rPr lang="en-US" dirty="0" smtClean="0">
                <a:latin typeface="Times New Roman" pitchFamily="18" charset="0"/>
                <a:cs typeface="Arial" charset="0"/>
              </a:rPr>
              <a:t>(</a:t>
            </a:r>
            <a:r>
              <a:rPr lang="en-US" i="1" dirty="0" smtClean="0">
                <a:latin typeface="Times New Roman" pitchFamily="18" charset="0"/>
                <a:cs typeface="Arial" charset="0"/>
              </a:rPr>
              <a:t>n</a:t>
            </a:r>
            <a:r>
              <a:rPr lang="en-US" dirty="0" smtClean="0">
                <a:latin typeface="Times New Roman" pitchFamily="18" charset="0"/>
                <a:cs typeface="Arial" charset="0"/>
              </a:rPr>
              <a:t> </a:t>
            </a:r>
            <a:r>
              <a:rPr lang="en-US" dirty="0" smtClean="0">
                <a:latin typeface="Arial" charset="0"/>
                <a:cs typeface="Arial" charset="0"/>
              </a:rPr>
              <a:t>–</a:t>
            </a:r>
            <a:r>
              <a:rPr lang="en-US" dirty="0" smtClean="0">
                <a:latin typeface="Times New Roman" pitchFamily="18" charset="0"/>
                <a:cs typeface="Arial" charset="0"/>
              </a:rPr>
              <a:t> 2) + 2</a:t>
            </a:r>
          </a:p>
          <a:p>
            <a:pPr lvl="1">
              <a:buFont typeface="Arial" charset="0"/>
              <a:buNone/>
            </a:pPr>
            <a:r>
              <a:rPr lang="en-US" dirty="0" smtClean="0">
                <a:latin typeface="Times New Roman" pitchFamily="18" charset="0"/>
                <a:cs typeface="Arial" charset="0"/>
              </a:rPr>
              <a:t>			= T</a:t>
            </a:r>
            <a:r>
              <a:rPr lang="en-US" baseline="-25000" dirty="0" smtClean="0">
                <a:latin typeface="Times New Roman" pitchFamily="18" charset="0"/>
                <a:cs typeface="Arial" charset="0"/>
              </a:rPr>
              <a:t>!</a:t>
            </a:r>
            <a:r>
              <a:rPr lang="en-US" dirty="0" smtClean="0">
                <a:latin typeface="Times New Roman" pitchFamily="18" charset="0"/>
                <a:cs typeface="Arial" charset="0"/>
              </a:rPr>
              <a:t>(</a:t>
            </a:r>
            <a:r>
              <a:rPr lang="en-US" i="1" dirty="0" smtClean="0">
                <a:latin typeface="Times New Roman" pitchFamily="18" charset="0"/>
                <a:cs typeface="Arial" charset="0"/>
              </a:rPr>
              <a:t>n</a:t>
            </a:r>
            <a:r>
              <a:rPr lang="en-US" dirty="0" smtClean="0">
                <a:latin typeface="Times New Roman" pitchFamily="18" charset="0"/>
                <a:cs typeface="Arial" charset="0"/>
              </a:rPr>
              <a:t> </a:t>
            </a:r>
            <a:r>
              <a:rPr lang="en-US" dirty="0" smtClean="0">
                <a:latin typeface="Arial" charset="0"/>
                <a:cs typeface="Arial" charset="0"/>
              </a:rPr>
              <a:t>–</a:t>
            </a:r>
            <a:r>
              <a:rPr lang="en-US" dirty="0" smtClean="0">
                <a:latin typeface="Times New Roman" pitchFamily="18" charset="0"/>
                <a:cs typeface="Arial" charset="0"/>
              </a:rPr>
              <a:t> 3) + 3</a:t>
            </a:r>
          </a:p>
          <a:p>
            <a:pPr>
              <a:buFont typeface="Arial" charset="0"/>
              <a:buNone/>
            </a:pPr>
            <a:r>
              <a:rPr lang="en-US" dirty="0" smtClean="0">
                <a:latin typeface="Arial" charset="0"/>
                <a:cs typeface="Arial" charset="0"/>
              </a:rPr>
              <a:t>	</a:t>
            </a:r>
          </a:p>
          <a:p>
            <a:pPr>
              <a:buFont typeface="Arial" charset="0"/>
              <a:buNone/>
            </a:pPr>
            <a:r>
              <a:rPr lang="en-US" dirty="0" smtClean="0">
                <a:latin typeface="Arial" charset="0"/>
                <a:cs typeface="Arial" charset="0"/>
              </a:rPr>
              <a:t>	From this, we see a pattern:</a:t>
            </a:r>
            <a:endParaRPr lang="en-US" sz="1800" dirty="0" smtClean="0">
              <a:latin typeface="Times New Roman" pitchFamily="18" charset="0"/>
              <a:cs typeface="Arial" charset="0"/>
            </a:endParaRPr>
          </a:p>
          <a:p>
            <a:pPr lvl="1">
              <a:buFont typeface="Arial" charset="0"/>
              <a:buNone/>
            </a:pPr>
            <a:r>
              <a:rPr lang="en-US" dirty="0" smtClean="0">
                <a:latin typeface="Times New Roman" pitchFamily="18" charset="0"/>
                <a:cs typeface="Arial" charset="0"/>
              </a:rPr>
              <a:t>                T</a:t>
            </a:r>
            <a:r>
              <a:rPr lang="en-US" baseline="-25000" dirty="0" smtClean="0">
                <a:latin typeface="Times New Roman" pitchFamily="18" charset="0"/>
                <a:cs typeface="Arial" charset="0"/>
              </a:rPr>
              <a:t>!</a:t>
            </a:r>
            <a:r>
              <a:rPr lang="en-US" dirty="0" smtClean="0">
                <a:latin typeface="Times New Roman" pitchFamily="18" charset="0"/>
                <a:cs typeface="Arial" charset="0"/>
              </a:rPr>
              <a:t>(</a:t>
            </a:r>
            <a:r>
              <a:rPr lang="en-US" i="1" dirty="0" smtClean="0">
                <a:latin typeface="Times New Roman" pitchFamily="18" charset="0"/>
                <a:cs typeface="Arial" charset="0"/>
              </a:rPr>
              <a:t>n</a:t>
            </a:r>
            <a:r>
              <a:rPr lang="en-US" dirty="0" smtClean="0">
                <a:latin typeface="Times New Roman" pitchFamily="18" charset="0"/>
                <a:cs typeface="Arial" charset="0"/>
              </a:rPr>
              <a:t>) = </a:t>
            </a:r>
            <a:r>
              <a:rPr lang="en-US" dirty="0" smtClean="0">
                <a:latin typeface="Times New Roman" pitchFamily="18" charset="0"/>
                <a:cs typeface="Times New Roman" pitchFamily="18" charset="0"/>
              </a:rPr>
              <a:t>T</a:t>
            </a:r>
            <a:r>
              <a:rPr lang="en-US" baseline="-25000" dirty="0" smtClean="0">
                <a:latin typeface="Times New Roman" pitchFamily="18" charset="0"/>
                <a:cs typeface="Times New Roman" pitchFamily="18" charset="0"/>
              </a:rPr>
              <a:t>!</a:t>
            </a:r>
            <a:r>
              <a:rPr lang="en-US" dirty="0" smtClean="0">
                <a:latin typeface="Times New Roman" pitchFamily="18" charset="0"/>
                <a:cs typeface="Times New Roman" pitchFamily="18" charset="0"/>
              </a:rPr>
              <a:t>(</a:t>
            </a:r>
            <a:r>
              <a:rPr lang="en-US" i="1" dirty="0" smtClean="0">
                <a:latin typeface="Times New Roman" pitchFamily="18" charset="0"/>
                <a:cs typeface="Times New Roman" pitchFamily="18" charset="0"/>
              </a:rPr>
              <a:t>n</a:t>
            </a:r>
            <a:r>
              <a:rPr lang="en-US" dirty="0" smtClean="0">
                <a:latin typeface="Times New Roman" pitchFamily="18" charset="0"/>
                <a:cs typeface="Times New Roman" pitchFamily="18" charset="0"/>
              </a:rPr>
              <a:t> – </a:t>
            </a:r>
            <a:r>
              <a:rPr lang="en-US" i="1" dirty="0" smtClean="0">
                <a:latin typeface="Times New Roman" pitchFamily="18" charset="0"/>
                <a:cs typeface="Times New Roman" pitchFamily="18" charset="0"/>
              </a:rPr>
              <a:t>k</a:t>
            </a:r>
            <a:r>
              <a:rPr lang="en-US" dirty="0" smtClean="0">
                <a:latin typeface="Times New Roman" pitchFamily="18" charset="0"/>
                <a:cs typeface="Times New Roman" pitchFamily="18" charset="0"/>
              </a:rPr>
              <a:t>) + </a:t>
            </a:r>
            <a:r>
              <a:rPr lang="en-US" i="1" dirty="0" smtClean="0">
                <a:latin typeface="Times New Roman" pitchFamily="18" charset="0"/>
                <a:cs typeface="Arial" charset="0"/>
              </a:rPr>
              <a:t>k</a:t>
            </a:r>
          </a:p>
          <a:p>
            <a:pPr lvl="1">
              <a:buFont typeface="Arial" charset="0"/>
              <a:buNone/>
            </a:pPr>
            <a:endParaRPr lang="en-US" i="1" dirty="0" smtClean="0">
              <a:latin typeface="Times New Roman" pitchFamily="18" charset="0"/>
              <a:cs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0467">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0467">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9046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p:cNvSpPr>
          <p:nvPr>
            <p:ph type="title" idx="4294967295"/>
          </p:nvPr>
        </p:nvSpPr>
        <p:spPr/>
        <p:txBody>
          <a:bodyPr/>
          <a:lstStyle/>
          <a:p>
            <a:r>
              <a:rPr lang="en-US" dirty="0" smtClean="0">
                <a:solidFill>
                  <a:srgbClr val="000000"/>
                </a:solidFill>
                <a:latin typeface="Arial" charset="0"/>
                <a:cs typeface="Arial" charset="0"/>
              </a:rPr>
              <a:t>Recursive Functions</a:t>
            </a:r>
            <a:endParaRPr lang="en-US" sz="3200" dirty="0" smtClean="0">
              <a:latin typeface="Arial" charset="0"/>
              <a:cs typeface="Arial" charset="0"/>
            </a:endParaRPr>
          </a:p>
        </p:txBody>
      </p:sp>
      <p:sp>
        <p:nvSpPr>
          <p:cNvPr id="191491" name="Rectangle 3"/>
          <p:cNvSpPr>
            <a:spLocks noGrp="1"/>
          </p:cNvSpPr>
          <p:nvPr>
            <p:ph type="body" idx="4294967295"/>
          </p:nvPr>
        </p:nvSpPr>
        <p:spPr/>
        <p:txBody>
          <a:bodyPr/>
          <a:lstStyle/>
          <a:p>
            <a:pPr>
              <a:buFont typeface="Arial" charset="0"/>
              <a:buNone/>
            </a:pPr>
            <a:r>
              <a:rPr lang="en-US" dirty="0" smtClean="0">
                <a:latin typeface="Arial" charset="0"/>
                <a:cs typeface="Arial" charset="0"/>
              </a:rPr>
              <a:t>	If </a:t>
            </a:r>
            <a:r>
              <a:rPr lang="en-US" i="1" dirty="0" smtClean="0">
                <a:latin typeface="Times New Roman" pitchFamily="18" charset="0"/>
                <a:cs typeface="Arial" charset="0"/>
              </a:rPr>
              <a:t>k</a:t>
            </a:r>
            <a:r>
              <a:rPr lang="en-US" dirty="0" smtClean="0">
                <a:latin typeface="Times New Roman" pitchFamily="18" charset="0"/>
                <a:cs typeface="Arial" charset="0"/>
              </a:rPr>
              <a:t> = </a:t>
            </a:r>
            <a:r>
              <a:rPr lang="en-US" i="1" dirty="0" smtClean="0">
                <a:latin typeface="Times New Roman" pitchFamily="18" charset="0"/>
                <a:cs typeface="Arial" charset="0"/>
              </a:rPr>
              <a:t>n</a:t>
            </a:r>
            <a:r>
              <a:rPr lang="en-US" dirty="0" smtClean="0">
                <a:latin typeface="Times New Roman" pitchFamily="18" charset="0"/>
                <a:cs typeface="Arial" charset="0"/>
              </a:rPr>
              <a:t> </a:t>
            </a:r>
            <a:r>
              <a:rPr lang="en-US" dirty="0" smtClean="0">
                <a:latin typeface="Arial" charset="0"/>
                <a:cs typeface="Arial" charset="0"/>
              </a:rPr>
              <a:t>–</a:t>
            </a:r>
            <a:r>
              <a:rPr lang="en-US" dirty="0" smtClean="0">
                <a:latin typeface="Times New Roman" pitchFamily="18" charset="0"/>
                <a:cs typeface="Arial" charset="0"/>
              </a:rPr>
              <a:t> 1</a:t>
            </a:r>
            <a:r>
              <a:rPr lang="en-US" dirty="0" smtClean="0">
                <a:latin typeface="Arial" charset="0"/>
                <a:cs typeface="Arial" charset="0"/>
              </a:rPr>
              <a:t> then</a:t>
            </a:r>
            <a:endParaRPr lang="en-US" sz="1800" dirty="0" smtClean="0">
              <a:latin typeface="Times New Roman" pitchFamily="18" charset="0"/>
              <a:cs typeface="Arial" charset="0"/>
            </a:endParaRPr>
          </a:p>
          <a:p>
            <a:pPr lvl="1">
              <a:buFont typeface="Arial" charset="0"/>
              <a:buNone/>
            </a:pPr>
            <a:r>
              <a:rPr lang="en-US" dirty="0" smtClean="0">
                <a:latin typeface="Times New Roman" pitchFamily="18" charset="0"/>
                <a:cs typeface="Arial" charset="0"/>
              </a:rPr>
              <a:t>                    T</a:t>
            </a:r>
            <a:r>
              <a:rPr lang="en-US" baseline="-25000" dirty="0" smtClean="0">
                <a:latin typeface="Times New Roman" pitchFamily="18" charset="0"/>
                <a:cs typeface="Arial" charset="0"/>
              </a:rPr>
              <a:t>!</a:t>
            </a:r>
            <a:r>
              <a:rPr lang="en-US" dirty="0" smtClean="0">
                <a:latin typeface="Times New Roman" pitchFamily="18" charset="0"/>
                <a:cs typeface="Arial" charset="0"/>
              </a:rPr>
              <a:t>(</a:t>
            </a:r>
            <a:r>
              <a:rPr lang="en-US" i="1" dirty="0" smtClean="0">
                <a:latin typeface="Times New Roman" pitchFamily="18" charset="0"/>
                <a:cs typeface="Arial" charset="0"/>
              </a:rPr>
              <a:t>n</a:t>
            </a:r>
            <a:r>
              <a:rPr lang="en-US" dirty="0" smtClean="0">
                <a:latin typeface="Times New Roman" pitchFamily="18" charset="0"/>
                <a:cs typeface="Arial" charset="0"/>
              </a:rPr>
              <a:t>)	= T</a:t>
            </a:r>
            <a:r>
              <a:rPr lang="en-US" baseline="-25000" dirty="0" smtClean="0">
                <a:latin typeface="Times New Roman" pitchFamily="18" charset="0"/>
                <a:cs typeface="Arial" charset="0"/>
              </a:rPr>
              <a:t>!</a:t>
            </a:r>
            <a:r>
              <a:rPr lang="en-US" dirty="0" smtClean="0">
                <a:latin typeface="Times New Roman" pitchFamily="18" charset="0"/>
                <a:cs typeface="Arial" charset="0"/>
              </a:rPr>
              <a:t>(</a:t>
            </a:r>
            <a:r>
              <a:rPr lang="en-US" i="1" dirty="0" smtClean="0">
                <a:latin typeface="Times New Roman" pitchFamily="18" charset="0"/>
                <a:cs typeface="Arial" charset="0"/>
              </a:rPr>
              <a:t>n</a:t>
            </a:r>
            <a:r>
              <a:rPr lang="en-US" dirty="0" smtClean="0">
                <a:latin typeface="Times New Roman" pitchFamily="18" charset="0"/>
                <a:cs typeface="Arial" charset="0"/>
              </a:rPr>
              <a:t> </a:t>
            </a:r>
            <a:r>
              <a:rPr lang="en-US" dirty="0" smtClean="0">
                <a:latin typeface="Arial" charset="0"/>
                <a:cs typeface="Arial" charset="0"/>
              </a:rPr>
              <a:t>–</a:t>
            </a:r>
            <a:r>
              <a:rPr lang="en-US" dirty="0" smtClean="0">
                <a:latin typeface="Times New Roman" pitchFamily="18" charset="0"/>
                <a:cs typeface="Arial" charset="0"/>
              </a:rPr>
              <a:t> (</a:t>
            </a:r>
            <a:r>
              <a:rPr lang="en-US" i="1" dirty="0" smtClean="0">
                <a:latin typeface="Times New Roman" pitchFamily="18" charset="0"/>
                <a:cs typeface="Arial" charset="0"/>
              </a:rPr>
              <a:t>n</a:t>
            </a:r>
            <a:r>
              <a:rPr lang="en-US" dirty="0" smtClean="0">
                <a:latin typeface="Times New Roman" pitchFamily="18" charset="0"/>
                <a:cs typeface="Arial" charset="0"/>
              </a:rPr>
              <a:t> </a:t>
            </a:r>
            <a:r>
              <a:rPr lang="en-US" dirty="0" smtClean="0">
                <a:latin typeface="Arial" charset="0"/>
                <a:cs typeface="Arial" charset="0"/>
              </a:rPr>
              <a:t>–</a:t>
            </a:r>
            <a:r>
              <a:rPr lang="en-US" dirty="0" smtClean="0">
                <a:latin typeface="Times New Roman" pitchFamily="18" charset="0"/>
                <a:cs typeface="Arial" charset="0"/>
              </a:rPr>
              <a:t> 1)) + </a:t>
            </a:r>
            <a:r>
              <a:rPr lang="en-US" i="1" dirty="0" smtClean="0">
                <a:latin typeface="Times New Roman" pitchFamily="18" charset="0"/>
                <a:cs typeface="Arial" charset="0"/>
              </a:rPr>
              <a:t>n</a:t>
            </a:r>
            <a:r>
              <a:rPr lang="en-US" dirty="0" smtClean="0">
                <a:latin typeface="Times New Roman" pitchFamily="18" charset="0"/>
                <a:cs typeface="Arial" charset="0"/>
              </a:rPr>
              <a:t> </a:t>
            </a:r>
            <a:r>
              <a:rPr lang="en-US" dirty="0" smtClean="0">
                <a:latin typeface="Arial" charset="0"/>
                <a:cs typeface="Arial" charset="0"/>
              </a:rPr>
              <a:t>–</a:t>
            </a:r>
            <a:r>
              <a:rPr lang="en-US" dirty="0" smtClean="0">
                <a:latin typeface="Times New Roman" pitchFamily="18" charset="0"/>
                <a:cs typeface="Arial" charset="0"/>
              </a:rPr>
              <a:t> 1</a:t>
            </a:r>
          </a:p>
          <a:p>
            <a:pPr lvl="1">
              <a:buFont typeface="Arial" charset="0"/>
              <a:buNone/>
            </a:pPr>
            <a:r>
              <a:rPr lang="en-US" dirty="0" smtClean="0">
                <a:latin typeface="Times New Roman" pitchFamily="18" charset="0"/>
                <a:cs typeface="Arial" charset="0"/>
              </a:rPr>
              <a:t>				= T</a:t>
            </a:r>
            <a:r>
              <a:rPr lang="en-US" baseline="-25000" dirty="0" smtClean="0">
                <a:latin typeface="Times New Roman" pitchFamily="18" charset="0"/>
                <a:cs typeface="Arial" charset="0"/>
              </a:rPr>
              <a:t>!</a:t>
            </a:r>
            <a:r>
              <a:rPr lang="en-US" dirty="0" smtClean="0">
                <a:latin typeface="Times New Roman" pitchFamily="18" charset="0"/>
                <a:cs typeface="Arial" charset="0"/>
              </a:rPr>
              <a:t>(1) + </a:t>
            </a:r>
            <a:r>
              <a:rPr lang="en-US" i="1" dirty="0" smtClean="0">
                <a:latin typeface="Times New Roman" pitchFamily="18" charset="0"/>
                <a:cs typeface="Arial" charset="0"/>
              </a:rPr>
              <a:t>n</a:t>
            </a:r>
            <a:r>
              <a:rPr lang="en-US" dirty="0" smtClean="0">
                <a:latin typeface="Times New Roman" pitchFamily="18" charset="0"/>
                <a:cs typeface="Arial" charset="0"/>
              </a:rPr>
              <a:t> </a:t>
            </a:r>
            <a:r>
              <a:rPr lang="en-US" dirty="0" smtClean="0">
                <a:latin typeface="Arial" charset="0"/>
                <a:cs typeface="Arial" charset="0"/>
              </a:rPr>
              <a:t>–</a:t>
            </a:r>
            <a:r>
              <a:rPr lang="en-US" dirty="0" smtClean="0">
                <a:latin typeface="Times New Roman" pitchFamily="18" charset="0"/>
                <a:cs typeface="Arial" charset="0"/>
              </a:rPr>
              <a:t> 1</a:t>
            </a:r>
            <a:endParaRPr lang="en-US" i="1" dirty="0" smtClean="0">
              <a:latin typeface="Times New Roman" pitchFamily="18" charset="0"/>
              <a:cs typeface="Arial" charset="0"/>
            </a:endParaRPr>
          </a:p>
          <a:p>
            <a:pPr lvl="1">
              <a:buFont typeface="Arial" charset="0"/>
              <a:buNone/>
            </a:pPr>
            <a:r>
              <a:rPr lang="en-US" dirty="0" smtClean="0">
                <a:latin typeface="Times New Roman" pitchFamily="18" charset="0"/>
                <a:cs typeface="Arial" charset="0"/>
              </a:rPr>
              <a:t>				= 1 + </a:t>
            </a:r>
            <a:r>
              <a:rPr lang="en-US" i="1" dirty="0" smtClean="0">
                <a:latin typeface="Times New Roman" pitchFamily="18" charset="0"/>
                <a:cs typeface="Arial" charset="0"/>
              </a:rPr>
              <a:t>n</a:t>
            </a:r>
            <a:r>
              <a:rPr lang="en-US" dirty="0" smtClean="0">
                <a:latin typeface="Times New Roman" pitchFamily="18" charset="0"/>
                <a:cs typeface="Arial" charset="0"/>
              </a:rPr>
              <a:t> </a:t>
            </a:r>
            <a:r>
              <a:rPr lang="en-US" dirty="0" smtClean="0">
                <a:latin typeface="Arial" charset="0"/>
                <a:cs typeface="Arial" charset="0"/>
              </a:rPr>
              <a:t>–</a:t>
            </a:r>
            <a:r>
              <a:rPr lang="en-US" dirty="0" smtClean="0">
                <a:latin typeface="Times New Roman" pitchFamily="18" charset="0"/>
                <a:cs typeface="Arial" charset="0"/>
              </a:rPr>
              <a:t> 1 = </a:t>
            </a:r>
            <a:r>
              <a:rPr lang="en-US" i="1" dirty="0" smtClean="0">
                <a:latin typeface="Times New Roman" pitchFamily="18" charset="0"/>
                <a:cs typeface="Arial" charset="0"/>
              </a:rPr>
              <a:t>n</a:t>
            </a:r>
          </a:p>
          <a:p>
            <a:pPr>
              <a:buFont typeface="Arial" charset="0"/>
              <a:buNone/>
            </a:pPr>
            <a:r>
              <a:rPr lang="en-US" sz="2400" dirty="0" smtClean="0">
                <a:latin typeface="Arial" charset="0"/>
                <a:cs typeface="Arial" charset="0"/>
              </a:rPr>
              <a:t>	</a:t>
            </a:r>
            <a:endParaRPr lang="en-US" dirty="0" smtClean="0">
              <a:latin typeface="Arial" charset="0"/>
              <a:cs typeface="Arial" charset="0"/>
            </a:endParaRPr>
          </a:p>
          <a:p>
            <a:pPr>
              <a:buFont typeface="Arial" charset="0"/>
              <a:buNone/>
            </a:pPr>
            <a:r>
              <a:rPr lang="en-US" dirty="0" smtClean="0">
                <a:latin typeface="Arial" charset="0"/>
                <a:cs typeface="Arial" charset="0"/>
              </a:rPr>
              <a:t>	Thus, </a:t>
            </a:r>
            <a:r>
              <a:rPr lang="en-US" dirty="0" smtClean="0">
                <a:latin typeface="Times New Roman" pitchFamily="18" charset="0"/>
                <a:cs typeface="Arial" charset="0"/>
              </a:rPr>
              <a:t>T</a:t>
            </a:r>
            <a:r>
              <a:rPr lang="en-US" baseline="-25000" dirty="0" smtClean="0">
                <a:latin typeface="Times New Roman" pitchFamily="18" charset="0"/>
                <a:cs typeface="Arial" charset="0"/>
              </a:rPr>
              <a:t>!</a:t>
            </a:r>
            <a:r>
              <a:rPr lang="en-US" dirty="0" smtClean="0">
                <a:latin typeface="Times New Roman" pitchFamily="18" charset="0"/>
                <a:cs typeface="Arial" charset="0"/>
              </a:rPr>
              <a:t>(</a:t>
            </a:r>
            <a:r>
              <a:rPr lang="en-US" i="1" dirty="0" smtClean="0">
                <a:latin typeface="Times New Roman" pitchFamily="18" charset="0"/>
                <a:cs typeface="Arial" charset="0"/>
              </a:rPr>
              <a:t>n</a:t>
            </a:r>
            <a:r>
              <a:rPr lang="en-US" dirty="0" smtClean="0">
                <a:latin typeface="Times New Roman" pitchFamily="18" charset="0"/>
                <a:cs typeface="Arial" charset="0"/>
              </a:rPr>
              <a:t>) = </a:t>
            </a:r>
            <a:r>
              <a:rPr lang="en-US" b="1" dirty="0" smtClean="0">
                <a:latin typeface="Symbol" pitchFamily="18" charset="2"/>
                <a:cs typeface="Arial" charset="0"/>
              </a:rPr>
              <a:t>Q</a:t>
            </a:r>
            <a:r>
              <a:rPr lang="en-US" dirty="0" smtClean="0">
                <a:latin typeface="Times New Roman" pitchFamily="18" charset="0"/>
                <a:cs typeface="Arial" charset="0"/>
              </a:rPr>
              <a:t>(</a:t>
            </a:r>
            <a:r>
              <a:rPr lang="en-US" i="1" dirty="0" smtClean="0">
                <a:latin typeface="Times New Roman" pitchFamily="18" charset="0"/>
                <a:cs typeface="Arial" charset="0"/>
              </a:rPr>
              <a:t>n</a:t>
            </a:r>
            <a:r>
              <a:rPr lang="en-US" dirty="0" smtClean="0">
                <a:latin typeface="Times New Roman" pitchFamily="18" charset="0"/>
                <a:cs typeface="Arial" charset="0"/>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1491">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149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p:cNvSpPr>
          <p:nvPr>
            <p:ph type="title" idx="4294967295"/>
          </p:nvPr>
        </p:nvSpPr>
        <p:spPr/>
        <p:txBody>
          <a:bodyPr/>
          <a:lstStyle/>
          <a:p>
            <a:r>
              <a:rPr lang="en-US" smtClean="0">
                <a:latin typeface="Arial" charset="0"/>
                <a:cs typeface="Arial" charset="0"/>
              </a:rPr>
              <a:t>Motivation</a:t>
            </a:r>
          </a:p>
        </p:txBody>
      </p:sp>
      <p:sp>
        <p:nvSpPr>
          <p:cNvPr id="25603" name="Rectangle 3"/>
          <p:cNvSpPr>
            <a:spLocks noGrp="1"/>
          </p:cNvSpPr>
          <p:nvPr>
            <p:ph type="body" idx="4294967295"/>
          </p:nvPr>
        </p:nvSpPr>
        <p:spPr>
          <a:xfrm>
            <a:off x="457200" y="1639888"/>
            <a:ext cx="8229600" cy="4525962"/>
          </a:xfrm>
        </p:spPr>
        <p:txBody>
          <a:bodyPr/>
          <a:lstStyle/>
          <a:p>
            <a:pPr>
              <a:buFont typeface="Arial" charset="0"/>
              <a:buNone/>
            </a:pPr>
            <a:r>
              <a:rPr lang="en-US" smtClean="0">
                <a:latin typeface="Arial" charset="0"/>
                <a:cs typeface="Arial" charset="0"/>
              </a:rPr>
              <a:t>	We will see algorithms which run in </a:t>
            </a:r>
            <a:r>
              <a:rPr lang="en-US" b="1" smtClean="0">
                <a:latin typeface="Symbol" pitchFamily="18" charset="2"/>
                <a:cs typeface="Arial" charset="0"/>
              </a:rPr>
              <a:t>Q</a:t>
            </a:r>
            <a:r>
              <a:rPr lang="en-US" smtClean="0">
                <a:latin typeface="Times New Roman" pitchFamily="18" charset="0"/>
                <a:cs typeface="Arial" charset="0"/>
              </a:rPr>
              <a:t>(</a:t>
            </a:r>
            <a:r>
              <a:rPr lang="en-US" i="1" smtClean="0">
                <a:latin typeface="Times New Roman" pitchFamily="18" charset="0"/>
                <a:cs typeface="Arial" charset="0"/>
              </a:rPr>
              <a:t>n</a:t>
            </a:r>
            <a:r>
              <a:rPr lang="en-US" baseline="30000" smtClean="0">
                <a:latin typeface="Times New Roman" pitchFamily="18" charset="0"/>
                <a:cs typeface="Arial" charset="0"/>
              </a:rPr>
              <a:t>lg(3)</a:t>
            </a:r>
            <a:r>
              <a:rPr lang="en-US" smtClean="0">
                <a:latin typeface="Times New Roman" pitchFamily="18" charset="0"/>
                <a:cs typeface="Arial" charset="0"/>
              </a:rPr>
              <a:t>)</a:t>
            </a:r>
            <a:r>
              <a:rPr lang="en-US" smtClean="0">
                <a:latin typeface="Arial" charset="0"/>
                <a:cs typeface="Arial" charset="0"/>
              </a:rPr>
              <a:t> time</a:t>
            </a:r>
          </a:p>
          <a:p>
            <a:pPr lvl="1"/>
            <a:r>
              <a:rPr lang="en-US" smtClean="0">
                <a:latin typeface="Times New Roman" pitchFamily="18" charset="0"/>
                <a:cs typeface="Times New Roman" pitchFamily="18" charset="0"/>
              </a:rPr>
              <a:t>lg(3) </a:t>
            </a:r>
            <a:r>
              <a:rPr lang="en-CA" smtClean="0">
                <a:latin typeface="Times New Roman" pitchFamily="18" charset="0"/>
                <a:cs typeface="Times New Roman" pitchFamily="18" charset="0"/>
              </a:rPr>
              <a:t>≈</a:t>
            </a:r>
            <a:r>
              <a:rPr lang="en-US" smtClean="0">
                <a:latin typeface="Times New Roman" pitchFamily="18" charset="0"/>
                <a:cs typeface="Times New Roman" pitchFamily="18" charset="0"/>
              </a:rPr>
              <a:t> 1.585</a:t>
            </a:r>
          </a:p>
          <a:p>
            <a:pPr lvl="1"/>
            <a:r>
              <a:rPr lang="en-US" smtClean="0">
                <a:latin typeface="Arial" charset="0"/>
                <a:cs typeface="Arial" charset="0"/>
              </a:rPr>
              <a:t>For </a:t>
            </a:r>
            <a:r>
              <a:rPr lang="en-US" smtClean="0">
                <a:latin typeface="Times New Roman" pitchFamily="18" charset="0"/>
                <a:cs typeface="Times New Roman" pitchFamily="18" charset="0"/>
              </a:rPr>
              <a:t>2</a:t>
            </a:r>
            <a:r>
              <a:rPr lang="en-US" i="1" smtClean="0">
                <a:latin typeface="Times New Roman" pitchFamily="18" charset="0"/>
                <a:cs typeface="Times New Roman" pitchFamily="18" charset="0"/>
              </a:rPr>
              <a:t>n</a:t>
            </a:r>
            <a:r>
              <a:rPr lang="en-US" smtClean="0">
                <a:latin typeface="Arial" charset="0"/>
                <a:cs typeface="Arial" charset="0"/>
              </a:rPr>
              <a:t> entries require </a:t>
            </a:r>
            <a:r>
              <a:rPr lang="en-US" smtClean="0">
                <a:latin typeface="Times New Roman" pitchFamily="18" charset="0"/>
                <a:cs typeface="Times New Roman" pitchFamily="18" charset="0"/>
              </a:rPr>
              <a:t>(2</a:t>
            </a:r>
            <a:r>
              <a:rPr lang="en-US" i="1" smtClean="0">
                <a:latin typeface="Times New Roman" pitchFamily="18" charset="0"/>
                <a:cs typeface="Times New Roman" pitchFamily="18" charset="0"/>
              </a:rPr>
              <a:t>n</a:t>
            </a:r>
            <a:r>
              <a:rPr lang="en-US" smtClean="0">
                <a:latin typeface="Times New Roman" pitchFamily="18" charset="0"/>
                <a:cs typeface="Times New Roman" pitchFamily="18" charset="0"/>
              </a:rPr>
              <a:t>)</a:t>
            </a:r>
            <a:r>
              <a:rPr lang="en-US" baseline="30000" smtClean="0">
                <a:latin typeface="Times New Roman" pitchFamily="18" charset="0"/>
                <a:cs typeface="Times New Roman" pitchFamily="18" charset="0"/>
              </a:rPr>
              <a:t>lg(3)</a:t>
            </a:r>
            <a:r>
              <a:rPr lang="en-US" smtClean="0">
                <a:latin typeface="Times New Roman" pitchFamily="18" charset="0"/>
                <a:cs typeface="Times New Roman" pitchFamily="18" charset="0"/>
              </a:rPr>
              <a:t> = 2</a:t>
            </a:r>
            <a:r>
              <a:rPr lang="en-US" baseline="30000" smtClean="0">
                <a:latin typeface="Times New Roman" pitchFamily="18" charset="0"/>
                <a:cs typeface="Times New Roman" pitchFamily="18" charset="0"/>
              </a:rPr>
              <a:t>lg(3) </a:t>
            </a:r>
            <a:r>
              <a:rPr lang="en-US" i="1" smtClean="0">
                <a:latin typeface="Times New Roman" pitchFamily="18" charset="0"/>
                <a:cs typeface="Times New Roman" pitchFamily="18" charset="0"/>
              </a:rPr>
              <a:t>n</a:t>
            </a:r>
            <a:r>
              <a:rPr lang="en-US" baseline="30000" smtClean="0">
                <a:latin typeface="Times New Roman" pitchFamily="18" charset="0"/>
                <a:cs typeface="Times New Roman" pitchFamily="18" charset="0"/>
              </a:rPr>
              <a:t>lg(3)</a:t>
            </a:r>
            <a:r>
              <a:rPr lang="en-US" smtClean="0">
                <a:latin typeface="Times New Roman" pitchFamily="18" charset="0"/>
                <a:cs typeface="Times New Roman" pitchFamily="18" charset="0"/>
              </a:rPr>
              <a:t> = 3 </a:t>
            </a:r>
            <a:r>
              <a:rPr lang="en-US" i="1" smtClean="0">
                <a:latin typeface="Times New Roman" pitchFamily="18" charset="0"/>
                <a:cs typeface="Times New Roman" pitchFamily="18" charset="0"/>
              </a:rPr>
              <a:t>n</a:t>
            </a:r>
            <a:r>
              <a:rPr lang="en-US" baseline="30000" smtClean="0">
                <a:latin typeface="Times New Roman" pitchFamily="18" charset="0"/>
                <a:cs typeface="Times New Roman" pitchFamily="18" charset="0"/>
              </a:rPr>
              <a:t>lg(3)</a:t>
            </a:r>
            <a:endParaRPr lang="en-US" smtClean="0">
              <a:latin typeface="Arial" charset="0"/>
              <a:cs typeface="Arial" charset="0"/>
            </a:endParaRPr>
          </a:p>
          <a:p>
            <a:pPr lvl="2"/>
            <a:r>
              <a:rPr lang="en-US" smtClean="0">
                <a:latin typeface="Arial" charset="0"/>
                <a:cs typeface="Arial" charset="0"/>
              </a:rPr>
              <a:t>Three times as long to sort </a:t>
            </a:r>
          </a:p>
          <a:p>
            <a:pPr lvl="1"/>
            <a:r>
              <a:rPr lang="en-US" smtClean="0">
                <a:latin typeface="Times New Roman" pitchFamily="18" charset="0"/>
                <a:cs typeface="Times New Roman" pitchFamily="18" charset="0"/>
              </a:rPr>
              <a:t>10</a:t>
            </a:r>
            <a:r>
              <a:rPr lang="en-US" i="1" smtClean="0">
                <a:latin typeface="Times New Roman" pitchFamily="18" charset="0"/>
                <a:cs typeface="Times New Roman" pitchFamily="18" charset="0"/>
              </a:rPr>
              <a:t>n</a:t>
            </a:r>
            <a:r>
              <a:rPr lang="en-US" smtClean="0">
                <a:latin typeface="Arial" charset="0"/>
                <a:cs typeface="Arial" charset="0"/>
              </a:rPr>
              <a:t> entries require </a:t>
            </a:r>
            <a:r>
              <a:rPr lang="en-US" smtClean="0">
                <a:latin typeface="Times New Roman" pitchFamily="18" charset="0"/>
                <a:cs typeface="Times New Roman" pitchFamily="18" charset="0"/>
              </a:rPr>
              <a:t>(10</a:t>
            </a:r>
            <a:r>
              <a:rPr lang="en-US" i="1" smtClean="0">
                <a:latin typeface="Times New Roman" pitchFamily="18" charset="0"/>
                <a:cs typeface="Times New Roman" pitchFamily="18" charset="0"/>
              </a:rPr>
              <a:t>n</a:t>
            </a:r>
            <a:r>
              <a:rPr lang="en-US" smtClean="0">
                <a:latin typeface="Times New Roman" pitchFamily="18" charset="0"/>
                <a:cs typeface="Times New Roman" pitchFamily="18" charset="0"/>
              </a:rPr>
              <a:t>)</a:t>
            </a:r>
            <a:r>
              <a:rPr lang="en-US" baseline="30000" smtClean="0">
                <a:latin typeface="Times New Roman" pitchFamily="18" charset="0"/>
                <a:cs typeface="Times New Roman" pitchFamily="18" charset="0"/>
              </a:rPr>
              <a:t>lg(3)</a:t>
            </a:r>
            <a:r>
              <a:rPr lang="en-US" smtClean="0">
                <a:latin typeface="Times New Roman" pitchFamily="18" charset="0"/>
                <a:cs typeface="Times New Roman" pitchFamily="18" charset="0"/>
              </a:rPr>
              <a:t> = 10</a:t>
            </a:r>
            <a:r>
              <a:rPr lang="en-US" baseline="30000" smtClean="0">
                <a:latin typeface="Times New Roman" pitchFamily="18" charset="0"/>
                <a:cs typeface="Times New Roman" pitchFamily="18" charset="0"/>
              </a:rPr>
              <a:t>lg(3) </a:t>
            </a:r>
            <a:r>
              <a:rPr lang="en-US" i="1" smtClean="0">
                <a:latin typeface="Times New Roman" pitchFamily="18" charset="0"/>
                <a:cs typeface="Times New Roman" pitchFamily="18" charset="0"/>
              </a:rPr>
              <a:t>n</a:t>
            </a:r>
            <a:r>
              <a:rPr lang="en-US" baseline="30000" smtClean="0">
                <a:latin typeface="Times New Roman" pitchFamily="18" charset="0"/>
                <a:cs typeface="Times New Roman" pitchFamily="18" charset="0"/>
              </a:rPr>
              <a:t>lg(3)</a:t>
            </a:r>
            <a:r>
              <a:rPr lang="en-US" smtClean="0">
                <a:latin typeface="Times New Roman" pitchFamily="18" charset="0"/>
                <a:cs typeface="Times New Roman" pitchFamily="18" charset="0"/>
              </a:rPr>
              <a:t> = 38.5 </a:t>
            </a:r>
            <a:r>
              <a:rPr lang="en-US" sz="2400" i="1" smtClean="0">
                <a:latin typeface="Times New Roman" pitchFamily="18" charset="0"/>
                <a:cs typeface="Times New Roman" pitchFamily="18" charset="0"/>
              </a:rPr>
              <a:t>n</a:t>
            </a:r>
            <a:r>
              <a:rPr lang="en-US" sz="2400" baseline="30000" smtClean="0">
                <a:latin typeface="Times New Roman" pitchFamily="18" charset="0"/>
                <a:cs typeface="Times New Roman" pitchFamily="18" charset="0"/>
              </a:rPr>
              <a:t>lg(3) </a:t>
            </a:r>
            <a:endParaRPr lang="en-US" sz="2400" i="1" smtClean="0">
              <a:latin typeface="Arial" charset="0"/>
              <a:cs typeface="Arial" charset="0"/>
            </a:endParaRPr>
          </a:p>
          <a:p>
            <a:pPr lvl="2"/>
            <a:r>
              <a:rPr lang="en-US" smtClean="0">
                <a:latin typeface="Arial" charset="0"/>
                <a:cs typeface="Arial" charset="0"/>
              </a:rPr>
              <a:t>38 times as long to sort </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p:cNvSpPr>
          <p:nvPr>
            <p:ph type="title" idx="4294967295"/>
          </p:nvPr>
        </p:nvSpPr>
        <p:spPr/>
        <p:txBody>
          <a:bodyPr/>
          <a:lstStyle/>
          <a:p>
            <a:r>
              <a:rPr lang="en-US" smtClean="0">
                <a:latin typeface="Arial" charset="0"/>
                <a:cs typeface="Arial" charset="0"/>
              </a:rPr>
              <a:t>Recursive Functions</a:t>
            </a:r>
            <a:endParaRPr lang="en-US" sz="4000" smtClean="0">
              <a:latin typeface="Arial" charset="0"/>
              <a:cs typeface="Arial" charset="0"/>
            </a:endParaRPr>
          </a:p>
        </p:txBody>
      </p:sp>
      <p:sp>
        <p:nvSpPr>
          <p:cNvPr id="184323" name="Rectangle 3"/>
          <p:cNvSpPr>
            <a:spLocks noGrp="1"/>
          </p:cNvSpPr>
          <p:nvPr>
            <p:ph type="body" idx="4294967295"/>
          </p:nvPr>
        </p:nvSpPr>
        <p:spPr/>
        <p:txBody>
          <a:bodyPr/>
          <a:lstStyle/>
          <a:p>
            <a:pPr>
              <a:buFont typeface="Arial" charset="0"/>
              <a:buNone/>
            </a:pPr>
            <a:r>
              <a:rPr lang="en-US" sz="2400" dirty="0" smtClean="0">
                <a:latin typeface="Arial" charset="0"/>
                <a:cs typeface="Arial" charset="0"/>
              </a:rPr>
              <a:t>	</a:t>
            </a:r>
            <a:r>
              <a:rPr lang="en-US" dirty="0" smtClean="0">
                <a:latin typeface="Arial" charset="0"/>
                <a:cs typeface="Arial" charset="0"/>
              </a:rPr>
              <a:t>Incidentally, we may write the factorial function using the ternary </a:t>
            </a:r>
            <a:r>
              <a:rPr lang="en-US" dirty="0" smtClean="0">
                <a:solidFill>
                  <a:srgbClr val="FF0000"/>
                </a:solidFill>
                <a:latin typeface="Consolas" pitchFamily="49" charset="0"/>
                <a:cs typeface="Consolas" pitchFamily="49" charset="0"/>
              </a:rPr>
              <a:t>?:</a:t>
            </a:r>
            <a:r>
              <a:rPr lang="en-US" dirty="0" smtClean="0">
                <a:solidFill>
                  <a:srgbClr val="FF0000"/>
                </a:solidFill>
                <a:latin typeface="Arial" charset="0"/>
                <a:cs typeface="Arial" charset="0"/>
              </a:rPr>
              <a:t> </a:t>
            </a:r>
            <a:r>
              <a:rPr lang="en-US" dirty="0" smtClean="0">
                <a:latin typeface="Arial" charset="0"/>
                <a:cs typeface="Arial" charset="0"/>
              </a:rPr>
              <a:t>operator</a:t>
            </a:r>
          </a:p>
          <a:p>
            <a:pPr lvl="1"/>
            <a:r>
              <a:rPr lang="en-US" dirty="0" smtClean="0">
                <a:latin typeface="Arial" charset="0"/>
                <a:cs typeface="Arial" charset="0"/>
              </a:rPr>
              <a:t>Ternary operators take three arguments—C++ has only one</a:t>
            </a:r>
          </a:p>
          <a:p>
            <a:pPr>
              <a:buFont typeface="Arial" charset="0"/>
              <a:buNone/>
            </a:pPr>
            <a:endParaRPr lang="en-US" sz="1800" b="1" dirty="0" smtClean="0">
              <a:latin typeface="Courier New" pitchFamily="49" charset="0"/>
              <a:cs typeface="Arial" charset="0"/>
            </a:endParaRPr>
          </a:p>
          <a:p>
            <a:pPr>
              <a:buFont typeface="Arial" charset="0"/>
              <a:buNone/>
            </a:pPr>
            <a:r>
              <a:rPr lang="en-US" sz="1600" dirty="0" smtClean="0">
                <a:latin typeface="Consolas" pitchFamily="49" charset="0"/>
                <a:cs typeface="Consolas" pitchFamily="49" charset="0"/>
              </a:rPr>
              <a:t>		</a:t>
            </a:r>
            <a:r>
              <a:rPr lang="en-US" sz="1600" dirty="0" err="1" smtClean="0">
                <a:latin typeface="Consolas" pitchFamily="49" charset="0"/>
                <a:cs typeface="Consolas" pitchFamily="49" charset="0"/>
              </a:rPr>
              <a:t>int</a:t>
            </a:r>
            <a:r>
              <a:rPr lang="en-US" sz="1600" dirty="0" smtClean="0">
                <a:latin typeface="Consolas" pitchFamily="49" charset="0"/>
                <a:cs typeface="Consolas" pitchFamily="49" charset="0"/>
              </a:rPr>
              <a:t> factorial( </a:t>
            </a:r>
            <a:r>
              <a:rPr lang="en-US" sz="1600" dirty="0" err="1" smtClean="0">
                <a:latin typeface="Consolas" pitchFamily="49" charset="0"/>
                <a:cs typeface="Consolas" pitchFamily="49" charset="0"/>
              </a:rPr>
              <a:t>int</a:t>
            </a:r>
            <a:r>
              <a:rPr lang="en-US" sz="1600" dirty="0" smtClean="0">
                <a:latin typeface="Consolas" pitchFamily="49" charset="0"/>
                <a:cs typeface="Consolas" pitchFamily="49" charset="0"/>
              </a:rPr>
              <a:t> n ) {</a:t>
            </a:r>
          </a:p>
          <a:p>
            <a:pPr>
              <a:buFont typeface="Arial" charset="0"/>
              <a:buNone/>
            </a:pPr>
            <a:r>
              <a:rPr lang="en-US" sz="1600" dirty="0" smtClean="0">
                <a:latin typeface="Consolas" pitchFamily="49" charset="0"/>
                <a:cs typeface="Consolas" pitchFamily="49" charset="0"/>
              </a:rPr>
              <a:t>		    return (n &lt;= 1) </a:t>
            </a:r>
            <a:r>
              <a:rPr lang="en-US" sz="1600" dirty="0" smtClean="0">
                <a:solidFill>
                  <a:srgbClr val="FF0000"/>
                </a:solidFill>
                <a:latin typeface="Consolas" pitchFamily="49" charset="0"/>
                <a:cs typeface="Consolas" pitchFamily="49" charset="0"/>
              </a:rPr>
              <a:t>?</a:t>
            </a:r>
            <a:r>
              <a:rPr lang="en-US" sz="1600" dirty="0" smtClean="0">
                <a:latin typeface="Consolas" pitchFamily="49" charset="0"/>
                <a:cs typeface="Consolas" pitchFamily="49" charset="0"/>
              </a:rPr>
              <a:t> 1 </a:t>
            </a:r>
            <a:r>
              <a:rPr lang="en-US" sz="1600" dirty="0" smtClean="0">
                <a:solidFill>
                  <a:srgbClr val="FF0000"/>
                </a:solidFill>
                <a:latin typeface="Consolas" pitchFamily="49" charset="0"/>
                <a:cs typeface="Consolas" pitchFamily="49" charset="0"/>
              </a:rPr>
              <a:t>:</a:t>
            </a:r>
            <a:r>
              <a:rPr lang="en-US" sz="1600" dirty="0" smtClean="0">
                <a:latin typeface="Consolas" pitchFamily="49" charset="0"/>
                <a:cs typeface="Consolas" pitchFamily="49" charset="0"/>
              </a:rPr>
              <a:t> n * factorial( n – 1 );</a:t>
            </a:r>
          </a:p>
          <a:p>
            <a:pPr>
              <a:buFont typeface="Arial" charset="0"/>
              <a:buNone/>
            </a:pPr>
            <a:r>
              <a:rPr lang="en-US" sz="1600" dirty="0" smtClean="0">
                <a:latin typeface="Consolas" pitchFamily="49" charset="0"/>
                <a:cs typeface="Consolas" pitchFamily="49" charset="0"/>
              </a:rPr>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432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432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8432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p:cNvSpPr>
          <p:nvPr>
            <p:ph type="title" idx="4294967295"/>
          </p:nvPr>
        </p:nvSpPr>
        <p:spPr/>
        <p:txBody>
          <a:bodyPr/>
          <a:lstStyle/>
          <a:p>
            <a:r>
              <a:rPr lang="en-US" dirty="0" smtClean="0">
                <a:solidFill>
                  <a:srgbClr val="000000"/>
                </a:solidFill>
                <a:latin typeface="Arial" charset="0"/>
                <a:cs typeface="Arial" charset="0"/>
              </a:rPr>
              <a:t>Recursive Functions</a:t>
            </a:r>
            <a:endParaRPr lang="en-US" sz="3200" dirty="0" smtClean="0">
              <a:latin typeface="Arial" charset="0"/>
              <a:cs typeface="Arial" charset="0"/>
            </a:endParaRPr>
          </a:p>
        </p:txBody>
      </p:sp>
      <p:sp>
        <p:nvSpPr>
          <p:cNvPr id="192515" name="Rectangle 3"/>
          <p:cNvSpPr>
            <a:spLocks noGrp="1"/>
          </p:cNvSpPr>
          <p:nvPr>
            <p:ph type="body" idx="4294967295"/>
          </p:nvPr>
        </p:nvSpPr>
        <p:spPr/>
        <p:txBody>
          <a:bodyPr/>
          <a:lstStyle/>
          <a:p>
            <a:pPr>
              <a:buFont typeface="Arial" charset="0"/>
              <a:buNone/>
            </a:pPr>
            <a:r>
              <a:rPr lang="en-US" sz="2400" dirty="0" smtClean="0">
                <a:latin typeface="Arial" charset="0"/>
                <a:cs typeface="Arial" charset="0"/>
              </a:rPr>
              <a:t>	</a:t>
            </a:r>
            <a:r>
              <a:rPr lang="en-US" dirty="0" smtClean="0">
                <a:latin typeface="Arial" charset="0"/>
                <a:cs typeface="Arial" charset="0"/>
              </a:rPr>
              <a:t>Suppose we want to sort a array of </a:t>
            </a:r>
            <a:r>
              <a:rPr lang="en-US" i="1" dirty="0" smtClean="0">
                <a:latin typeface="Times New Roman" pitchFamily="18" charset="0"/>
                <a:cs typeface="Arial" charset="0"/>
              </a:rPr>
              <a:t>n</a:t>
            </a:r>
            <a:r>
              <a:rPr lang="en-US" dirty="0" smtClean="0">
                <a:latin typeface="Arial" charset="0"/>
                <a:cs typeface="Arial" charset="0"/>
              </a:rPr>
              <a:t> items</a:t>
            </a:r>
          </a:p>
          <a:p>
            <a:pPr>
              <a:buFont typeface="Arial" charset="0"/>
              <a:buNone/>
            </a:pPr>
            <a:endParaRPr lang="en-US" dirty="0" smtClean="0">
              <a:latin typeface="Arial" charset="0"/>
              <a:cs typeface="Arial" charset="0"/>
            </a:endParaRPr>
          </a:p>
          <a:p>
            <a:pPr>
              <a:buFont typeface="Arial" charset="0"/>
              <a:buNone/>
            </a:pPr>
            <a:r>
              <a:rPr lang="en-US" dirty="0" smtClean="0">
                <a:latin typeface="Arial" charset="0"/>
                <a:cs typeface="Arial" charset="0"/>
              </a:rPr>
              <a:t>	We could:</a:t>
            </a:r>
          </a:p>
          <a:p>
            <a:pPr lvl="1"/>
            <a:r>
              <a:rPr lang="en-US" dirty="0" smtClean="0">
                <a:latin typeface="Arial" charset="0"/>
                <a:cs typeface="Arial" charset="0"/>
              </a:rPr>
              <a:t>go through the list and find the largest item</a:t>
            </a:r>
          </a:p>
          <a:p>
            <a:pPr lvl="1"/>
            <a:r>
              <a:rPr lang="en-US" dirty="0" smtClean="0">
                <a:latin typeface="Arial" charset="0"/>
                <a:cs typeface="Arial" charset="0"/>
              </a:rPr>
              <a:t>swap the last entry in the list with that largest item</a:t>
            </a:r>
          </a:p>
          <a:p>
            <a:pPr lvl="1"/>
            <a:r>
              <a:rPr lang="en-US" dirty="0" smtClean="0">
                <a:latin typeface="Arial" charset="0"/>
                <a:cs typeface="Arial" charset="0"/>
              </a:rPr>
              <a:t>then, go on and sort the rest of the array</a:t>
            </a:r>
          </a:p>
          <a:p>
            <a:pPr>
              <a:buFont typeface="Arial" charset="0"/>
              <a:buNone/>
            </a:pPr>
            <a:endParaRPr lang="en-US" dirty="0" smtClean="0">
              <a:latin typeface="Arial" charset="0"/>
              <a:cs typeface="Arial" charset="0"/>
            </a:endParaRPr>
          </a:p>
          <a:p>
            <a:pPr>
              <a:buFont typeface="Arial" charset="0"/>
              <a:buNone/>
            </a:pPr>
            <a:r>
              <a:rPr lang="en-US" dirty="0" smtClean="0">
                <a:latin typeface="Arial" charset="0"/>
                <a:cs typeface="Arial" charset="0"/>
              </a:rPr>
              <a:t>	This is called </a:t>
            </a:r>
            <a:r>
              <a:rPr lang="en-US" i="1" dirty="0" smtClean="0">
                <a:latin typeface="Arial" charset="0"/>
                <a:cs typeface="Arial" charset="0"/>
              </a:rPr>
              <a:t>selection sort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2515">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2515">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92515">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92515">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9251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p:cNvSpPr>
          <p:nvPr>
            <p:ph type="title" idx="4294967295"/>
          </p:nvPr>
        </p:nvSpPr>
        <p:spPr/>
        <p:txBody>
          <a:bodyPr/>
          <a:lstStyle/>
          <a:p>
            <a:r>
              <a:rPr lang="en-US" smtClean="0">
                <a:solidFill>
                  <a:srgbClr val="000000"/>
                </a:solidFill>
                <a:latin typeface="Arial" charset="0"/>
                <a:cs typeface="Arial" charset="0"/>
              </a:rPr>
              <a:t>Recursive Functions</a:t>
            </a:r>
            <a:endParaRPr lang="en-US" sz="3200" smtClean="0">
              <a:latin typeface="Arial" charset="0"/>
              <a:cs typeface="Arial" charset="0"/>
            </a:endParaRPr>
          </a:p>
        </p:txBody>
      </p:sp>
      <p:sp>
        <p:nvSpPr>
          <p:cNvPr id="77827" name="Rectangle 3"/>
          <p:cNvSpPr>
            <a:spLocks noGrp="1"/>
          </p:cNvSpPr>
          <p:nvPr>
            <p:ph type="body" idx="4294967295"/>
          </p:nvPr>
        </p:nvSpPr>
        <p:spPr/>
        <p:txBody>
          <a:bodyPr/>
          <a:lstStyle/>
          <a:p>
            <a:pPr>
              <a:buFont typeface="Arial" charset="0"/>
              <a:buNone/>
            </a:pPr>
            <a:r>
              <a:rPr lang="en-US" sz="1200" b="1" smtClean="0">
                <a:latin typeface="Courier New" pitchFamily="49" charset="0"/>
                <a:cs typeface="Arial" charset="0"/>
              </a:rPr>
              <a:t>void sort( int * array, int n ) {</a:t>
            </a:r>
          </a:p>
          <a:p>
            <a:pPr>
              <a:buFont typeface="Arial" charset="0"/>
              <a:buNone/>
            </a:pPr>
            <a:r>
              <a:rPr lang="en-US" sz="1200" b="1" smtClean="0">
                <a:latin typeface="Courier New" pitchFamily="49" charset="0"/>
                <a:cs typeface="Arial" charset="0"/>
              </a:rPr>
              <a:t>    if ( n &lt;= 1 ) {</a:t>
            </a:r>
          </a:p>
          <a:p>
            <a:pPr>
              <a:buFont typeface="Arial" charset="0"/>
              <a:buNone/>
            </a:pPr>
            <a:r>
              <a:rPr lang="en-US" sz="1200" b="1" smtClean="0">
                <a:latin typeface="Courier New" pitchFamily="49" charset="0"/>
                <a:cs typeface="Arial" charset="0"/>
              </a:rPr>
              <a:t>        return;                        // special case:  0 or 1 items are always sorted</a:t>
            </a:r>
          </a:p>
          <a:p>
            <a:pPr>
              <a:buFont typeface="Arial" charset="0"/>
              <a:buNone/>
            </a:pPr>
            <a:r>
              <a:rPr lang="en-US" sz="1200" b="1" smtClean="0">
                <a:latin typeface="Courier New" pitchFamily="49" charset="0"/>
                <a:cs typeface="Arial" charset="0"/>
              </a:rPr>
              <a:t>    }</a:t>
            </a:r>
          </a:p>
          <a:p>
            <a:pPr>
              <a:buFont typeface="Arial" charset="0"/>
              <a:buNone/>
            </a:pPr>
            <a:endParaRPr lang="en-US" sz="1200" b="1" smtClean="0">
              <a:latin typeface="Courier New" pitchFamily="49" charset="0"/>
              <a:cs typeface="Arial" charset="0"/>
            </a:endParaRPr>
          </a:p>
          <a:p>
            <a:pPr>
              <a:buFont typeface="Arial" charset="0"/>
              <a:buNone/>
            </a:pPr>
            <a:r>
              <a:rPr lang="en-US" sz="1200" b="1" smtClean="0">
                <a:latin typeface="Courier New" pitchFamily="49" charset="0"/>
                <a:cs typeface="Arial" charset="0"/>
              </a:rPr>
              <a:t>    int posn = 0;                      // assume the first entry is the smallest</a:t>
            </a:r>
          </a:p>
          <a:p>
            <a:pPr>
              <a:buFont typeface="Arial" charset="0"/>
              <a:buNone/>
            </a:pPr>
            <a:r>
              <a:rPr lang="en-US" sz="1200" b="1" smtClean="0">
                <a:latin typeface="Courier New" pitchFamily="49" charset="0"/>
                <a:cs typeface="Arial" charset="0"/>
              </a:rPr>
              <a:t>    int max = array[posn];</a:t>
            </a:r>
          </a:p>
          <a:p>
            <a:pPr>
              <a:buFont typeface="Arial" charset="0"/>
              <a:buNone/>
            </a:pPr>
            <a:endParaRPr lang="en-US" sz="1200" b="1" smtClean="0">
              <a:latin typeface="Courier New" pitchFamily="49" charset="0"/>
              <a:cs typeface="Arial" charset="0"/>
            </a:endParaRPr>
          </a:p>
          <a:p>
            <a:pPr>
              <a:buFont typeface="Arial" charset="0"/>
              <a:buNone/>
            </a:pPr>
            <a:r>
              <a:rPr lang="en-US" sz="1200" b="1" smtClean="0">
                <a:latin typeface="Courier New" pitchFamily="49" charset="0"/>
                <a:cs typeface="Arial" charset="0"/>
              </a:rPr>
              <a:t>    for ( int i = 1; i &lt; n; ++i ) {    // search through the remaining entries</a:t>
            </a:r>
          </a:p>
          <a:p>
            <a:pPr>
              <a:buFont typeface="Arial" charset="0"/>
              <a:buNone/>
            </a:pPr>
            <a:r>
              <a:rPr lang="en-US" sz="1200" b="1" smtClean="0">
                <a:latin typeface="Courier New" pitchFamily="49" charset="0"/>
                <a:cs typeface="Arial" charset="0"/>
              </a:rPr>
              <a:t>        if ( array[i] &gt; max ) {        // if a larger one is found</a:t>
            </a:r>
          </a:p>
          <a:p>
            <a:pPr>
              <a:buFont typeface="Arial" charset="0"/>
              <a:buNone/>
            </a:pPr>
            <a:r>
              <a:rPr lang="en-US" sz="1200" b="1" smtClean="0">
                <a:latin typeface="Courier New" pitchFamily="49" charset="0"/>
                <a:cs typeface="Arial" charset="0"/>
              </a:rPr>
              <a:t>            posn = i;                  // update both the position and value</a:t>
            </a:r>
          </a:p>
          <a:p>
            <a:pPr>
              <a:buFont typeface="Arial" charset="0"/>
              <a:buNone/>
            </a:pPr>
            <a:r>
              <a:rPr lang="en-US" sz="1200" b="1" smtClean="0">
                <a:latin typeface="Courier New" pitchFamily="49" charset="0"/>
                <a:cs typeface="Arial" charset="0"/>
              </a:rPr>
              <a:t>            max = array[posn];</a:t>
            </a:r>
          </a:p>
          <a:p>
            <a:pPr>
              <a:buFont typeface="Arial" charset="0"/>
              <a:buNone/>
            </a:pPr>
            <a:r>
              <a:rPr lang="en-US" sz="1200" b="1" smtClean="0">
                <a:latin typeface="Courier New" pitchFamily="49" charset="0"/>
                <a:cs typeface="Arial" charset="0"/>
              </a:rPr>
              <a:t>        }</a:t>
            </a:r>
          </a:p>
          <a:p>
            <a:pPr>
              <a:buFont typeface="Arial" charset="0"/>
              <a:buNone/>
            </a:pPr>
            <a:r>
              <a:rPr lang="en-US" sz="1200" b="1" smtClean="0">
                <a:latin typeface="Courier New" pitchFamily="49" charset="0"/>
                <a:cs typeface="Arial" charset="0"/>
              </a:rPr>
              <a:t>    }</a:t>
            </a:r>
          </a:p>
          <a:p>
            <a:pPr>
              <a:buFont typeface="Arial" charset="0"/>
              <a:buNone/>
            </a:pPr>
            <a:endParaRPr lang="en-US" sz="1200" b="1" smtClean="0">
              <a:latin typeface="Courier New" pitchFamily="49" charset="0"/>
              <a:cs typeface="Arial" charset="0"/>
            </a:endParaRPr>
          </a:p>
          <a:p>
            <a:pPr>
              <a:buFont typeface="Arial" charset="0"/>
              <a:buNone/>
            </a:pPr>
            <a:r>
              <a:rPr lang="en-US" sz="1200" b="1" smtClean="0">
                <a:latin typeface="Courier New" pitchFamily="49" charset="0"/>
                <a:cs typeface="Arial" charset="0"/>
              </a:rPr>
              <a:t>    int tmp = array[n - 1];            // swap the largest entry with the last</a:t>
            </a:r>
          </a:p>
          <a:p>
            <a:pPr>
              <a:buFont typeface="Arial" charset="0"/>
              <a:buNone/>
            </a:pPr>
            <a:r>
              <a:rPr lang="en-US" sz="1200" b="1" smtClean="0">
                <a:latin typeface="Courier New" pitchFamily="49" charset="0"/>
                <a:cs typeface="Arial" charset="0"/>
              </a:rPr>
              <a:t>    array[n - 1] = array[posn];</a:t>
            </a:r>
          </a:p>
          <a:p>
            <a:pPr>
              <a:buFont typeface="Arial" charset="0"/>
              <a:buNone/>
            </a:pPr>
            <a:r>
              <a:rPr lang="en-US" sz="1200" b="1" smtClean="0">
                <a:latin typeface="Courier New" pitchFamily="49" charset="0"/>
                <a:cs typeface="Arial" charset="0"/>
              </a:rPr>
              <a:t>    array[posn] = tmp;</a:t>
            </a:r>
          </a:p>
          <a:p>
            <a:pPr>
              <a:buFont typeface="Arial" charset="0"/>
              <a:buNone/>
            </a:pPr>
            <a:endParaRPr lang="en-US" sz="1200" b="1" smtClean="0">
              <a:latin typeface="Courier New" pitchFamily="49" charset="0"/>
              <a:cs typeface="Arial" charset="0"/>
            </a:endParaRPr>
          </a:p>
          <a:p>
            <a:pPr>
              <a:buFont typeface="Arial" charset="0"/>
              <a:buNone/>
            </a:pPr>
            <a:r>
              <a:rPr lang="en-US" sz="1200" b="1" smtClean="0">
                <a:latin typeface="Courier New" pitchFamily="49" charset="0"/>
                <a:cs typeface="Arial" charset="0"/>
              </a:rPr>
              <a:t>    sort( array, n </a:t>
            </a:r>
            <a:r>
              <a:rPr lang="en-US" sz="1200" b="1" smtClean="0">
                <a:latin typeface="Arial" charset="0"/>
                <a:cs typeface="Arial" charset="0"/>
              </a:rPr>
              <a:t>–</a:t>
            </a:r>
            <a:r>
              <a:rPr lang="en-US" sz="1200" b="1" smtClean="0">
                <a:latin typeface="Courier New" pitchFamily="49" charset="0"/>
                <a:cs typeface="Arial" charset="0"/>
              </a:rPr>
              <a:t> 1 );              // sort everything else</a:t>
            </a:r>
          </a:p>
          <a:p>
            <a:pPr>
              <a:buFont typeface="Arial" charset="0"/>
              <a:buNone/>
            </a:pPr>
            <a:r>
              <a:rPr lang="en-US" sz="1200" b="1" smtClean="0">
                <a:latin typeface="Courier New" pitchFamily="49" charset="0"/>
                <a:cs typeface="Arial" charset="0"/>
              </a:rPr>
              <a:t>}</a:t>
            </a:r>
            <a:endParaRPr lang="en-US" b="1" smtClean="0">
              <a:latin typeface="Courier New" pitchFamily="49" charset="0"/>
              <a:cs typeface="Arial" charset="0"/>
            </a:endParaRPr>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Grp="1"/>
          </p:cNvSpPr>
          <p:nvPr>
            <p:ph type="title" idx="4294967295"/>
          </p:nvPr>
        </p:nvSpPr>
        <p:spPr/>
        <p:txBody>
          <a:bodyPr/>
          <a:lstStyle/>
          <a:p>
            <a:r>
              <a:rPr lang="en-US" smtClean="0">
                <a:solidFill>
                  <a:srgbClr val="000000"/>
                </a:solidFill>
                <a:latin typeface="Arial" charset="0"/>
                <a:cs typeface="Arial" charset="0"/>
              </a:rPr>
              <a:t>Recursive Functions</a:t>
            </a:r>
            <a:endParaRPr lang="en-US" sz="3200" smtClean="0">
              <a:latin typeface="Arial" charset="0"/>
              <a:cs typeface="Arial" charset="0"/>
            </a:endParaRPr>
          </a:p>
        </p:txBody>
      </p:sp>
      <p:sp>
        <p:nvSpPr>
          <p:cNvPr id="78851" name="Rectangle 3"/>
          <p:cNvSpPr>
            <a:spLocks noGrp="1"/>
          </p:cNvSpPr>
          <p:nvPr>
            <p:ph type="body" idx="4294967295"/>
          </p:nvPr>
        </p:nvSpPr>
        <p:spPr/>
        <p:txBody>
          <a:bodyPr/>
          <a:lstStyle/>
          <a:p>
            <a:pPr>
              <a:buFont typeface="Arial" charset="0"/>
              <a:buNone/>
            </a:pPr>
            <a:r>
              <a:rPr lang="en-US" sz="2400" dirty="0" smtClean="0">
                <a:latin typeface="Arial" charset="0"/>
                <a:cs typeface="Arial" charset="0"/>
              </a:rPr>
              <a:t>	</a:t>
            </a:r>
            <a:r>
              <a:rPr lang="en-US" dirty="0" smtClean="0">
                <a:latin typeface="Arial" charset="0"/>
                <a:cs typeface="Arial" charset="0"/>
              </a:rPr>
              <a:t>We could call this function as follows:</a:t>
            </a:r>
            <a:endParaRPr lang="en-US" sz="2400" dirty="0" smtClean="0">
              <a:latin typeface="Arial" charset="0"/>
              <a:cs typeface="Arial" charset="0"/>
            </a:endParaRPr>
          </a:p>
          <a:p>
            <a:pPr>
              <a:buFont typeface="Arial" charset="0"/>
              <a:buNone/>
            </a:pPr>
            <a:endParaRPr lang="en-US" b="1" dirty="0" smtClean="0">
              <a:latin typeface="Courier New" pitchFamily="49" charset="0"/>
              <a:cs typeface="Arial" charset="0"/>
            </a:endParaRPr>
          </a:p>
          <a:p>
            <a:pPr>
              <a:buFont typeface="Arial" charset="0"/>
              <a:buNone/>
            </a:pPr>
            <a:r>
              <a:rPr lang="en-US" dirty="0" smtClean="0">
                <a:latin typeface="Consolas" pitchFamily="49" charset="0"/>
                <a:cs typeface="Consolas" pitchFamily="49" charset="0"/>
              </a:rPr>
              <a:t>		</a:t>
            </a:r>
            <a:r>
              <a:rPr lang="en-US" dirty="0" err="1" smtClean="0">
                <a:latin typeface="Consolas" pitchFamily="49" charset="0"/>
                <a:cs typeface="Consolas" pitchFamily="49" charset="0"/>
              </a:rPr>
              <a:t>int</a:t>
            </a:r>
            <a:r>
              <a:rPr lang="en-US" dirty="0" smtClean="0">
                <a:latin typeface="Consolas" pitchFamily="49" charset="0"/>
                <a:cs typeface="Consolas" pitchFamily="49" charset="0"/>
              </a:rPr>
              <a:t> </a:t>
            </a:r>
            <a:r>
              <a:rPr lang="en-US" dirty="0" smtClean="0">
                <a:latin typeface="Consolas" pitchFamily="49" charset="0"/>
                <a:cs typeface="Consolas" pitchFamily="49" charset="0"/>
              </a:rPr>
              <a:t>array[7] </a:t>
            </a:r>
            <a:r>
              <a:rPr lang="en-US" dirty="0" smtClean="0">
                <a:latin typeface="Consolas" pitchFamily="49" charset="0"/>
                <a:cs typeface="Consolas" pitchFamily="49" charset="0"/>
              </a:rPr>
              <a:t>= {5, 8, 3, 6, 2, </a:t>
            </a:r>
            <a:r>
              <a:rPr lang="en-US" dirty="0" smtClean="0">
                <a:latin typeface="Consolas" pitchFamily="49" charset="0"/>
                <a:cs typeface="Consolas" pitchFamily="49" charset="0"/>
              </a:rPr>
              <a:t>4, </a:t>
            </a:r>
            <a:r>
              <a:rPr lang="en-US" dirty="0" smtClean="0">
                <a:latin typeface="Consolas" pitchFamily="49" charset="0"/>
                <a:cs typeface="Consolas" pitchFamily="49" charset="0"/>
              </a:rPr>
              <a:t>7};</a:t>
            </a:r>
          </a:p>
          <a:p>
            <a:pPr>
              <a:buFont typeface="Arial" charset="0"/>
              <a:buNone/>
            </a:pPr>
            <a:r>
              <a:rPr lang="en-US" dirty="0" smtClean="0">
                <a:latin typeface="Consolas" pitchFamily="49" charset="0"/>
                <a:cs typeface="Consolas" pitchFamily="49" charset="0"/>
              </a:rPr>
              <a:t>		sort( array, 7 );   // sort an array of seven items</a:t>
            </a:r>
          </a:p>
        </p:txBody>
      </p:sp>
      <p:pic>
        <p:nvPicPr>
          <p:cNvPr id="78852" name="Picture 4" descr="s"/>
          <p:cNvPicPr>
            <a:picLocks noChangeAspect="1" noChangeArrowheads="1"/>
          </p:cNvPicPr>
          <p:nvPr/>
        </p:nvPicPr>
        <p:blipFill>
          <a:blip r:embed="rId3" cstate="print"/>
          <a:srcRect/>
          <a:stretch>
            <a:fillRect/>
          </a:stretch>
        </p:blipFill>
        <p:spPr bwMode="auto">
          <a:xfrm>
            <a:off x="3594100" y="3230563"/>
            <a:ext cx="1392238" cy="284003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p:cNvSpPr>
          <p:nvPr>
            <p:ph type="title" idx="4294967295"/>
          </p:nvPr>
        </p:nvSpPr>
        <p:spPr/>
        <p:txBody>
          <a:bodyPr/>
          <a:lstStyle/>
          <a:p>
            <a:r>
              <a:rPr lang="en-US" smtClean="0">
                <a:solidFill>
                  <a:srgbClr val="000000"/>
                </a:solidFill>
                <a:latin typeface="Arial" charset="0"/>
                <a:cs typeface="Arial" charset="0"/>
              </a:rPr>
              <a:t>Recursive Functions</a:t>
            </a:r>
            <a:endParaRPr lang="en-US" sz="3200" smtClean="0">
              <a:latin typeface="Arial" charset="0"/>
              <a:cs typeface="Arial" charset="0"/>
            </a:endParaRPr>
          </a:p>
        </p:txBody>
      </p:sp>
      <p:sp>
        <p:nvSpPr>
          <p:cNvPr id="79875" name="Rectangle 3"/>
          <p:cNvSpPr>
            <a:spLocks noGrp="1"/>
          </p:cNvSpPr>
          <p:nvPr>
            <p:ph type="body" idx="4294967295"/>
          </p:nvPr>
        </p:nvSpPr>
        <p:spPr/>
        <p:txBody>
          <a:bodyPr/>
          <a:lstStyle/>
          <a:p>
            <a:pPr>
              <a:buFont typeface="Arial" charset="0"/>
              <a:buNone/>
            </a:pPr>
            <a:r>
              <a:rPr lang="en-US" sz="2400" dirty="0" smtClean="0">
                <a:latin typeface="Arial" charset="0"/>
                <a:cs typeface="Arial" charset="0"/>
              </a:rPr>
              <a:t>	</a:t>
            </a:r>
            <a:r>
              <a:rPr lang="en-US" dirty="0" smtClean="0">
                <a:latin typeface="Arial" charset="0"/>
                <a:cs typeface="Arial" charset="0"/>
              </a:rPr>
              <a:t>The first call finds the largest element</a:t>
            </a:r>
          </a:p>
        </p:txBody>
      </p:sp>
      <p:pic>
        <p:nvPicPr>
          <p:cNvPr id="79876" name="Picture 4" descr="s7"/>
          <p:cNvPicPr>
            <a:picLocks noChangeAspect="1" noChangeArrowheads="1"/>
          </p:cNvPicPr>
          <p:nvPr/>
        </p:nvPicPr>
        <p:blipFill>
          <a:blip r:embed="rId3" cstate="print"/>
          <a:srcRect/>
          <a:stretch>
            <a:fillRect/>
          </a:stretch>
        </p:blipFill>
        <p:spPr bwMode="auto">
          <a:xfrm>
            <a:off x="3594100" y="3224213"/>
            <a:ext cx="1392238" cy="286226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898" name="Picture 2" descr="s6"/>
          <p:cNvPicPr>
            <a:picLocks noChangeAspect="1" noChangeArrowheads="1"/>
          </p:cNvPicPr>
          <p:nvPr/>
        </p:nvPicPr>
        <p:blipFill>
          <a:blip r:embed="rId3" cstate="print"/>
          <a:srcRect/>
          <a:stretch>
            <a:fillRect/>
          </a:stretch>
        </p:blipFill>
        <p:spPr bwMode="auto">
          <a:xfrm>
            <a:off x="3594100" y="3222625"/>
            <a:ext cx="1392238" cy="2870200"/>
          </a:xfrm>
          <a:prstGeom prst="rect">
            <a:avLst/>
          </a:prstGeom>
          <a:noFill/>
          <a:ln w="9525">
            <a:noFill/>
            <a:miter lim="800000"/>
            <a:headEnd/>
            <a:tailEnd/>
          </a:ln>
        </p:spPr>
      </p:pic>
      <p:sp>
        <p:nvSpPr>
          <p:cNvPr id="80899" name="Rectangle 3"/>
          <p:cNvSpPr>
            <a:spLocks noGrp="1"/>
          </p:cNvSpPr>
          <p:nvPr>
            <p:ph type="title" idx="4294967295"/>
          </p:nvPr>
        </p:nvSpPr>
        <p:spPr/>
        <p:txBody>
          <a:bodyPr/>
          <a:lstStyle/>
          <a:p>
            <a:r>
              <a:rPr lang="en-US" smtClean="0">
                <a:latin typeface="Arial" charset="0"/>
                <a:cs typeface="Arial" charset="0"/>
              </a:rPr>
              <a:t>Recursive Functions</a:t>
            </a:r>
          </a:p>
        </p:txBody>
      </p:sp>
      <p:sp>
        <p:nvSpPr>
          <p:cNvPr id="80900" name="Rectangle 4"/>
          <p:cNvSpPr>
            <a:spLocks noGrp="1"/>
          </p:cNvSpPr>
          <p:nvPr>
            <p:ph type="body" idx="4294967295"/>
          </p:nvPr>
        </p:nvSpPr>
        <p:spPr/>
        <p:txBody>
          <a:bodyPr/>
          <a:lstStyle/>
          <a:p>
            <a:pPr>
              <a:buFont typeface="Arial" charset="0"/>
              <a:buNone/>
            </a:pPr>
            <a:r>
              <a:rPr lang="en-US" sz="2400" dirty="0" smtClean="0">
                <a:latin typeface="Arial" charset="0"/>
                <a:cs typeface="Arial" charset="0"/>
              </a:rPr>
              <a:t>	</a:t>
            </a:r>
            <a:r>
              <a:rPr lang="en-US" dirty="0" smtClean="0">
                <a:latin typeface="Arial" charset="0"/>
                <a:cs typeface="Arial" charset="0"/>
              </a:rPr>
              <a:t>The next call finds the 2</a:t>
            </a:r>
            <a:r>
              <a:rPr lang="en-US" baseline="30000" dirty="0" smtClean="0">
                <a:latin typeface="Arial" charset="0"/>
                <a:cs typeface="Arial" charset="0"/>
              </a:rPr>
              <a:t>nd</a:t>
            </a:r>
            <a:r>
              <a:rPr lang="en-US" dirty="0" smtClean="0">
                <a:latin typeface="Arial" charset="0"/>
                <a:cs typeface="Arial" charset="0"/>
              </a:rPr>
              <a:t>-largest element</a:t>
            </a:r>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22" name="Picture 2" descr="s5"/>
          <p:cNvPicPr>
            <a:picLocks noChangeAspect="1" noChangeArrowheads="1"/>
          </p:cNvPicPr>
          <p:nvPr/>
        </p:nvPicPr>
        <p:blipFill>
          <a:blip r:embed="rId3" cstate="print"/>
          <a:srcRect/>
          <a:stretch>
            <a:fillRect/>
          </a:stretch>
        </p:blipFill>
        <p:spPr bwMode="auto">
          <a:xfrm>
            <a:off x="3594100" y="3224213"/>
            <a:ext cx="1392238" cy="2862262"/>
          </a:xfrm>
          <a:prstGeom prst="rect">
            <a:avLst/>
          </a:prstGeom>
          <a:noFill/>
          <a:ln w="9525">
            <a:noFill/>
            <a:miter lim="800000"/>
            <a:headEnd/>
            <a:tailEnd/>
          </a:ln>
        </p:spPr>
      </p:pic>
      <p:sp>
        <p:nvSpPr>
          <p:cNvPr id="81923" name="Rectangle 3"/>
          <p:cNvSpPr>
            <a:spLocks noGrp="1"/>
          </p:cNvSpPr>
          <p:nvPr>
            <p:ph type="title" idx="4294967295"/>
          </p:nvPr>
        </p:nvSpPr>
        <p:spPr/>
        <p:txBody>
          <a:bodyPr/>
          <a:lstStyle/>
          <a:p>
            <a:r>
              <a:rPr lang="en-US" smtClean="0">
                <a:latin typeface="Arial" charset="0"/>
                <a:cs typeface="Arial" charset="0"/>
              </a:rPr>
              <a:t>Recursive Functions</a:t>
            </a:r>
          </a:p>
        </p:txBody>
      </p:sp>
      <p:sp>
        <p:nvSpPr>
          <p:cNvPr id="81924" name="Rectangle 4"/>
          <p:cNvSpPr>
            <a:spLocks noGrp="1"/>
          </p:cNvSpPr>
          <p:nvPr>
            <p:ph type="body" idx="4294967295"/>
          </p:nvPr>
        </p:nvSpPr>
        <p:spPr/>
        <p:txBody>
          <a:bodyPr/>
          <a:lstStyle/>
          <a:p>
            <a:pPr>
              <a:buFont typeface="Arial" charset="0"/>
              <a:buNone/>
            </a:pPr>
            <a:r>
              <a:rPr lang="en-US" sz="2400" dirty="0" smtClean="0">
                <a:latin typeface="Arial" charset="0"/>
                <a:cs typeface="Arial" charset="0"/>
              </a:rPr>
              <a:t>	</a:t>
            </a:r>
            <a:r>
              <a:rPr lang="en-US" dirty="0" smtClean="0">
                <a:latin typeface="Arial" charset="0"/>
                <a:cs typeface="Arial" charset="0"/>
              </a:rPr>
              <a:t>The third finds the 3</a:t>
            </a:r>
            <a:r>
              <a:rPr lang="en-US" baseline="30000" dirty="0" smtClean="0">
                <a:latin typeface="Arial" charset="0"/>
                <a:cs typeface="Arial" charset="0"/>
              </a:rPr>
              <a:t>rd</a:t>
            </a:r>
            <a:r>
              <a:rPr lang="en-US" dirty="0" smtClean="0">
                <a:latin typeface="Arial" charset="0"/>
                <a:cs typeface="Arial" charset="0"/>
              </a:rPr>
              <a:t>-largest</a:t>
            </a:r>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946" name="Picture 2" descr="s4"/>
          <p:cNvPicPr>
            <a:picLocks noChangeAspect="1" noChangeArrowheads="1"/>
          </p:cNvPicPr>
          <p:nvPr/>
        </p:nvPicPr>
        <p:blipFill>
          <a:blip r:embed="rId3" cstate="print"/>
          <a:srcRect/>
          <a:stretch>
            <a:fillRect/>
          </a:stretch>
        </p:blipFill>
        <p:spPr bwMode="auto">
          <a:xfrm>
            <a:off x="3594100" y="3224213"/>
            <a:ext cx="1392238" cy="2862262"/>
          </a:xfrm>
          <a:prstGeom prst="rect">
            <a:avLst/>
          </a:prstGeom>
          <a:noFill/>
          <a:ln w="9525">
            <a:noFill/>
            <a:miter lim="800000"/>
            <a:headEnd/>
            <a:tailEnd/>
          </a:ln>
        </p:spPr>
      </p:pic>
      <p:sp>
        <p:nvSpPr>
          <p:cNvPr id="82947" name="Rectangle 3"/>
          <p:cNvSpPr>
            <a:spLocks noGrp="1"/>
          </p:cNvSpPr>
          <p:nvPr>
            <p:ph type="title" idx="4294967295"/>
          </p:nvPr>
        </p:nvSpPr>
        <p:spPr/>
        <p:txBody>
          <a:bodyPr/>
          <a:lstStyle/>
          <a:p>
            <a:r>
              <a:rPr lang="en-US" smtClean="0">
                <a:latin typeface="Arial" charset="0"/>
                <a:cs typeface="Arial" charset="0"/>
              </a:rPr>
              <a:t>Recursive Functions</a:t>
            </a:r>
          </a:p>
        </p:txBody>
      </p:sp>
      <p:sp>
        <p:nvSpPr>
          <p:cNvPr id="82948" name="Rectangle 4"/>
          <p:cNvSpPr>
            <a:spLocks noGrp="1"/>
          </p:cNvSpPr>
          <p:nvPr>
            <p:ph type="body" idx="4294967295"/>
          </p:nvPr>
        </p:nvSpPr>
        <p:spPr/>
        <p:txBody>
          <a:bodyPr/>
          <a:lstStyle/>
          <a:p>
            <a:pPr>
              <a:buFont typeface="Arial" charset="0"/>
              <a:buNone/>
            </a:pPr>
            <a:r>
              <a:rPr lang="en-US" sz="2400" dirty="0" smtClean="0">
                <a:latin typeface="Arial" charset="0"/>
                <a:cs typeface="Arial" charset="0"/>
              </a:rPr>
              <a:t>	</a:t>
            </a:r>
            <a:r>
              <a:rPr lang="en-US" dirty="0" smtClean="0">
                <a:latin typeface="Arial" charset="0"/>
                <a:cs typeface="Arial" charset="0"/>
              </a:rPr>
              <a:t>And the 4</a:t>
            </a:r>
            <a:r>
              <a:rPr lang="en-US" baseline="30000" dirty="0" smtClean="0">
                <a:latin typeface="Arial" charset="0"/>
                <a:cs typeface="Arial" charset="0"/>
              </a:rPr>
              <a:t>th</a:t>
            </a:r>
            <a:endParaRPr lang="en-US" dirty="0" smtClean="0">
              <a:latin typeface="Arial" charset="0"/>
              <a:cs typeface="Arial" charset="0"/>
            </a:endParaRPr>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3970" name="Picture 2" descr="s3"/>
          <p:cNvPicPr>
            <a:picLocks noChangeAspect="1" noChangeArrowheads="1"/>
          </p:cNvPicPr>
          <p:nvPr/>
        </p:nvPicPr>
        <p:blipFill>
          <a:blip r:embed="rId3" cstate="print"/>
          <a:srcRect/>
          <a:stretch>
            <a:fillRect/>
          </a:stretch>
        </p:blipFill>
        <p:spPr bwMode="auto">
          <a:xfrm>
            <a:off x="3594100" y="3222625"/>
            <a:ext cx="1392238" cy="2870200"/>
          </a:xfrm>
          <a:prstGeom prst="rect">
            <a:avLst/>
          </a:prstGeom>
          <a:noFill/>
          <a:ln w="9525">
            <a:noFill/>
            <a:miter lim="800000"/>
            <a:headEnd/>
            <a:tailEnd/>
          </a:ln>
        </p:spPr>
      </p:pic>
      <p:sp>
        <p:nvSpPr>
          <p:cNvPr id="83971" name="Rectangle 3"/>
          <p:cNvSpPr>
            <a:spLocks noGrp="1"/>
          </p:cNvSpPr>
          <p:nvPr>
            <p:ph type="title" idx="4294967295"/>
          </p:nvPr>
        </p:nvSpPr>
        <p:spPr/>
        <p:txBody>
          <a:bodyPr/>
          <a:lstStyle/>
          <a:p>
            <a:r>
              <a:rPr lang="en-US" smtClean="0">
                <a:latin typeface="Arial" charset="0"/>
                <a:cs typeface="Arial" charset="0"/>
              </a:rPr>
              <a:t>Recursive Functions</a:t>
            </a:r>
          </a:p>
        </p:txBody>
      </p:sp>
      <p:sp>
        <p:nvSpPr>
          <p:cNvPr id="83972" name="Rectangle 4"/>
          <p:cNvSpPr>
            <a:spLocks noGrp="1"/>
          </p:cNvSpPr>
          <p:nvPr>
            <p:ph type="body" idx="4294967295"/>
          </p:nvPr>
        </p:nvSpPr>
        <p:spPr>
          <a:xfrm>
            <a:off x="457200" y="1652788"/>
            <a:ext cx="8229600" cy="4525963"/>
          </a:xfrm>
        </p:spPr>
        <p:txBody>
          <a:bodyPr/>
          <a:lstStyle/>
          <a:p>
            <a:pPr>
              <a:buFont typeface="Arial" charset="0"/>
              <a:buNone/>
            </a:pPr>
            <a:r>
              <a:rPr lang="en-US" dirty="0" smtClean="0">
                <a:latin typeface="Arial" charset="0"/>
                <a:cs typeface="Arial" charset="0"/>
              </a:rPr>
              <a:t>	And the 5</a:t>
            </a:r>
            <a:r>
              <a:rPr lang="en-US" baseline="30000" dirty="0" smtClean="0">
                <a:latin typeface="Arial" charset="0"/>
                <a:cs typeface="Arial" charset="0"/>
              </a:rPr>
              <a:t>th</a:t>
            </a:r>
            <a:endParaRPr lang="en-US" dirty="0" smtClean="0">
              <a:latin typeface="Arial" charset="0"/>
              <a:cs typeface="Arial" charset="0"/>
            </a:endParaRPr>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4994" name="Picture 2" descr="s2"/>
          <p:cNvPicPr>
            <a:picLocks noChangeAspect="1" noChangeArrowheads="1"/>
          </p:cNvPicPr>
          <p:nvPr/>
        </p:nvPicPr>
        <p:blipFill>
          <a:blip r:embed="rId3" cstate="print"/>
          <a:srcRect/>
          <a:stretch>
            <a:fillRect/>
          </a:stretch>
        </p:blipFill>
        <p:spPr bwMode="auto">
          <a:xfrm>
            <a:off x="3594100" y="3222625"/>
            <a:ext cx="1392238" cy="2870200"/>
          </a:xfrm>
          <a:prstGeom prst="rect">
            <a:avLst/>
          </a:prstGeom>
          <a:noFill/>
          <a:ln w="9525">
            <a:noFill/>
            <a:miter lim="800000"/>
            <a:headEnd/>
            <a:tailEnd/>
          </a:ln>
        </p:spPr>
      </p:pic>
      <p:sp>
        <p:nvSpPr>
          <p:cNvPr id="84995" name="Rectangle 3"/>
          <p:cNvSpPr>
            <a:spLocks noGrp="1"/>
          </p:cNvSpPr>
          <p:nvPr>
            <p:ph type="title" idx="4294967295"/>
          </p:nvPr>
        </p:nvSpPr>
        <p:spPr/>
        <p:txBody>
          <a:bodyPr/>
          <a:lstStyle/>
          <a:p>
            <a:r>
              <a:rPr lang="en-US" smtClean="0">
                <a:latin typeface="Arial" charset="0"/>
                <a:cs typeface="Arial" charset="0"/>
              </a:rPr>
              <a:t>Recursive Functions</a:t>
            </a:r>
          </a:p>
        </p:txBody>
      </p:sp>
      <p:sp>
        <p:nvSpPr>
          <p:cNvPr id="84996" name="Rectangle 4"/>
          <p:cNvSpPr>
            <a:spLocks noGrp="1"/>
          </p:cNvSpPr>
          <p:nvPr>
            <p:ph type="body" idx="4294967295"/>
          </p:nvPr>
        </p:nvSpPr>
        <p:spPr/>
        <p:txBody>
          <a:bodyPr/>
          <a:lstStyle/>
          <a:p>
            <a:pPr>
              <a:buFont typeface="Arial" charset="0"/>
              <a:buNone/>
            </a:pPr>
            <a:r>
              <a:rPr lang="en-US" sz="2400" dirty="0" smtClean="0">
                <a:latin typeface="Arial" charset="0"/>
                <a:cs typeface="Arial" charset="0"/>
              </a:rPr>
              <a:t>	</a:t>
            </a:r>
            <a:r>
              <a:rPr lang="en-US" dirty="0" smtClean="0">
                <a:latin typeface="Arial" charset="0"/>
                <a:cs typeface="Arial" charset="0"/>
              </a:rPr>
              <a:t>Finally the 6</a:t>
            </a:r>
            <a:r>
              <a:rPr lang="en-US" baseline="30000" dirty="0" smtClean="0">
                <a:latin typeface="Arial" charset="0"/>
                <a:cs typeface="Arial" charset="0"/>
              </a:rPr>
              <a:t>th</a:t>
            </a:r>
            <a:endParaRPr lang="en-US" dirty="0" smtClean="0">
              <a:latin typeface="Arial" charset="0"/>
              <a:cs typeface="Arial" charset="0"/>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p:cNvSpPr>
          <p:nvPr>
            <p:ph type="title" idx="4294967295"/>
          </p:nvPr>
        </p:nvSpPr>
        <p:spPr/>
        <p:txBody>
          <a:bodyPr/>
          <a:lstStyle/>
          <a:p>
            <a:r>
              <a:rPr lang="en-US" smtClean="0">
                <a:latin typeface="Arial" charset="0"/>
                <a:cs typeface="Arial" charset="0"/>
              </a:rPr>
              <a:t>Motivation</a:t>
            </a:r>
          </a:p>
        </p:txBody>
      </p:sp>
      <p:sp>
        <p:nvSpPr>
          <p:cNvPr id="26627" name="Rectangle 3"/>
          <p:cNvSpPr>
            <a:spLocks noGrp="1"/>
          </p:cNvSpPr>
          <p:nvPr>
            <p:ph type="body" idx="4294967295"/>
          </p:nvPr>
        </p:nvSpPr>
        <p:spPr>
          <a:xfrm>
            <a:off x="457200" y="1639888"/>
            <a:ext cx="8229600" cy="4525962"/>
          </a:xfrm>
        </p:spPr>
        <p:txBody>
          <a:bodyPr/>
          <a:lstStyle/>
          <a:p>
            <a:pPr>
              <a:buFont typeface="Arial" charset="0"/>
              <a:buNone/>
            </a:pPr>
            <a:r>
              <a:rPr lang="en-US" smtClean="0">
                <a:latin typeface="Arial" charset="0"/>
                <a:cs typeface="Arial" charset="0"/>
              </a:rPr>
              <a:t>	We will see algorithms which run in </a:t>
            </a:r>
            <a:r>
              <a:rPr lang="en-US" b="1" smtClean="0">
                <a:latin typeface="Symbol" pitchFamily="18" charset="2"/>
                <a:cs typeface="Arial" charset="0"/>
              </a:rPr>
              <a:t>Q</a:t>
            </a:r>
            <a:r>
              <a:rPr lang="en-US" smtClean="0">
                <a:latin typeface="Times New Roman" pitchFamily="18" charset="0"/>
                <a:cs typeface="Arial" charset="0"/>
              </a:rPr>
              <a:t>(</a:t>
            </a:r>
            <a:r>
              <a:rPr lang="en-US" i="1" smtClean="0">
                <a:latin typeface="Times New Roman" pitchFamily="18" charset="0"/>
                <a:cs typeface="Arial" charset="0"/>
              </a:rPr>
              <a:t>n</a:t>
            </a:r>
            <a:r>
              <a:rPr lang="en-US" baseline="30000" smtClean="0">
                <a:latin typeface="Times New Roman" pitchFamily="18" charset="0"/>
                <a:cs typeface="Arial" charset="0"/>
              </a:rPr>
              <a:t>lg(3)</a:t>
            </a:r>
            <a:r>
              <a:rPr lang="en-US" smtClean="0">
                <a:latin typeface="Times New Roman" pitchFamily="18" charset="0"/>
                <a:cs typeface="Arial" charset="0"/>
              </a:rPr>
              <a:t>)</a:t>
            </a:r>
            <a:r>
              <a:rPr lang="en-US" smtClean="0">
                <a:latin typeface="Arial" charset="0"/>
                <a:cs typeface="Arial" charset="0"/>
              </a:rPr>
              <a:t> time</a:t>
            </a:r>
          </a:p>
          <a:p>
            <a:pPr lvl="1"/>
            <a:r>
              <a:rPr lang="en-US" smtClean="0">
                <a:latin typeface="Times New Roman" pitchFamily="18" charset="0"/>
                <a:cs typeface="Times New Roman" pitchFamily="18" charset="0"/>
              </a:rPr>
              <a:t>lg(3) </a:t>
            </a:r>
            <a:r>
              <a:rPr lang="en-CA" smtClean="0">
                <a:latin typeface="Times New Roman" pitchFamily="18" charset="0"/>
                <a:cs typeface="Times New Roman" pitchFamily="18" charset="0"/>
              </a:rPr>
              <a:t>≈</a:t>
            </a:r>
            <a:r>
              <a:rPr lang="en-US" smtClean="0">
                <a:latin typeface="Times New Roman" pitchFamily="18" charset="0"/>
                <a:cs typeface="Times New Roman" pitchFamily="18" charset="0"/>
              </a:rPr>
              <a:t> 1.585</a:t>
            </a:r>
          </a:p>
          <a:p>
            <a:pPr lvl="1"/>
            <a:r>
              <a:rPr lang="en-US" smtClean="0">
                <a:latin typeface="Arial" charset="0"/>
                <a:cs typeface="Arial" charset="0"/>
              </a:rPr>
              <a:t>For </a:t>
            </a:r>
            <a:r>
              <a:rPr lang="en-US" smtClean="0">
                <a:latin typeface="Times New Roman" pitchFamily="18" charset="0"/>
                <a:cs typeface="Times New Roman" pitchFamily="18" charset="0"/>
              </a:rPr>
              <a:t>2</a:t>
            </a:r>
            <a:r>
              <a:rPr lang="en-US" i="1" smtClean="0">
                <a:latin typeface="Times New Roman" pitchFamily="18" charset="0"/>
                <a:cs typeface="Times New Roman" pitchFamily="18" charset="0"/>
              </a:rPr>
              <a:t>n</a:t>
            </a:r>
            <a:r>
              <a:rPr lang="en-US" smtClean="0">
                <a:latin typeface="Arial" charset="0"/>
                <a:cs typeface="Arial" charset="0"/>
              </a:rPr>
              <a:t> entries require </a:t>
            </a:r>
            <a:r>
              <a:rPr lang="en-US" smtClean="0">
                <a:latin typeface="Times New Roman" pitchFamily="18" charset="0"/>
                <a:cs typeface="Times New Roman" pitchFamily="18" charset="0"/>
              </a:rPr>
              <a:t>(2</a:t>
            </a:r>
            <a:r>
              <a:rPr lang="en-US" i="1" smtClean="0">
                <a:latin typeface="Times New Roman" pitchFamily="18" charset="0"/>
                <a:cs typeface="Times New Roman" pitchFamily="18" charset="0"/>
              </a:rPr>
              <a:t>n</a:t>
            </a:r>
            <a:r>
              <a:rPr lang="en-US" smtClean="0">
                <a:latin typeface="Times New Roman" pitchFamily="18" charset="0"/>
                <a:cs typeface="Times New Roman" pitchFamily="18" charset="0"/>
              </a:rPr>
              <a:t>)</a:t>
            </a:r>
            <a:r>
              <a:rPr lang="en-US" baseline="30000" smtClean="0">
                <a:latin typeface="Times New Roman" pitchFamily="18" charset="0"/>
                <a:cs typeface="Times New Roman" pitchFamily="18" charset="0"/>
              </a:rPr>
              <a:t>lg(3)</a:t>
            </a:r>
            <a:r>
              <a:rPr lang="en-US" smtClean="0">
                <a:latin typeface="Times New Roman" pitchFamily="18" charset="0"/>
                <a:cs typeface="Times New Roman" pitchFamily="18" charset="0"/>
              </a:rPr>
              <a:t> = 2</a:t>
            </a:r>
            <a:r>
              <a:rPr lang="en-US" baseline="30000" smtClean="0">
                <a:latin typeface="Times New Roman" pitchFamily="18" charset="0"/>
                <a:cs typeface="Times New Roman" pitchFamily="18" charset="0"/>
              </a:rPr>
              <a:t>lg(3) </a:t>
            </a:r>
            <a:r>
              <a:rPr lang="en-US" i="1" smtClean="0">
                <a:latin typeface="Times New Roman" pitchFamily="18" charset="0"/>
                <a:cs typeface="Times New Roman" pitchFamily="18" charset="0"/>
              </a:rPr>
              <a:t>n</a:t>
            </a:r>
            <a:r>
              <a:rPr lang="en-US" baseline="30000" smtClean="0">
                <a:latin typeface="Times New Roman" pitchFamily="18" charset="0"/>
                <a:cs typeface="Times New Roman" pitchFamily="18" charset="0"/>
              </a:rPr>
              <a:t>lg(3)</a:t>
            </a:r>
            <a:r>
              <a:rPr lang="en-US" smtClean="0">
                <a:latin typeface="Times New Roman" pitchFamily="18" charset="0"/>
                <a:cs typeface="Times New Roman" pitchFamily="18" charset="0"/>
              </a:rPr>
              <a:t> = 3 </a:t>
            </a:r>
            <a:r>
              <a:rPr lang="en-US" i="1" smtClean="0">
                <a:latin typeface="Times New Roman" pitchFamily="18" charset="0"/>
                <a:cs typeface="Times New Roman" pitchFamily="18" charset="0"/>
              </a:rPr>
              <a:t>n</a:t>
            </a:r>
            <a:r>
              <a:rPr lang="en-US" baseline="30000" smtClean="0">
                <a:latin typeface="Times New Roman" pitchFamily="18" charset="0"/>
                <a:cs typeface="Times New Roman" pitchFamily="18" charset="0"/>
              </a:rPr>
              <a:t>lg(3)</a:t>
            </a:r>
            <a:endParaRPr lang="en-US" smtClean="0">
              <a:latin typeface="Arial" charset="0"/>
              <a:cs typeface="Arial" charset="0"/>
            </a:endParaRPr>
          </a:p>
          <a:p>
            <a:pPr lvl="2"/>
            <a:r>
              <a:rPr lang="en-US" smtClean="0">
                <a:latin typeface="Arial" charset="0"/>
                <a:cs typeface="Arial" charset="0"/>
              </a:rPr>
              <a:t>Three times as long to sort </a:t>
            </a:r>
          </a:p>
          <a:p>
            <a:pPr lvl="1"/>
            <a:r>
              <a:rPr lang="en-US" smtClean="0">
                <a:latin typeface="Times New Roman" pitchFamily="18" charset="0"/>
                <a:cs typeface="Times New Roman" pitchFamily="18" charset="0"/>
              </a:rPr>
              <a:t>10</a:t>
            </a:r>
            <a:r>
              <a:rPr lang="en-US" i="1" smtClean="0">
                <a:latin typeface="Times New Roman" pitchFamily="18" charset="0"/>
                <a:cs typeface="Times New Roman" pitchFamily="18" charset="0"/>
              </a:rPr>
              <a:t>n</a:t>
            </a:r>
            <a:r>
              <a:rPr lang="en-US" smtClean="0">
                <a:latin typeface="Arial" charset="0"/>
                <a:cs typeface="Arial" charset="0"/>
              </a:rPr>
              <a:t> entries require </a:t>
            </a:r>
            <a:r>
              <a:rPr lang="en-US" smtClean="0">
                <a:latin typeface="Times New Roman" pitchFamily="18" charset="0"/>
                <a:cs typeface="Times New Roman" pitchFamily="18" charset="0"/>
              </a:rPr>
              <a:t>(10</a:t>
            </a:r>
            <a:r>
              <a:rPr lang="en-US" i="1" smtClean="0">
                <a:latin typeface="Times New Roman" pitchFamily="18" charset="0"/>
                <a:cs typeface="Times New Roman" pitchFamily="18" charset="0"/>
              </a:rPr>
              <a:t>n</a:t>
            </a:r>
            <a:r>
              <a:rPr lang="en-US" smtClean="0">
                <a:latin typeface="Times New Roman" pitchFamily="18" charset="0"/>
                <a:cs typeface="Times New Roman" pitchFamily="18" charset="0"/>
              </a:rPr>
              <a:t>)</a:t>
            </a:r>
            <a:r>
              <a:rPr lang="en-US" baseline="30000" smtClean="0">
                <a:latin typeface="Times New Roman" pitchFamily="18" charset="0"/>
                <a:cs typeface="Times New Roman" pitchFamily="18" charset="0"/>
              </a:rPr>
              <a:t>lg(3)</a:t>
            </a:r>
            <a:r>
              <a:rPr lang="en-US" smtClean="0">
                <a:latin typeface="Times New Roman" pitchFamily="18" charset="0"/>
                <a:cs typeface="Times New Roman" pitchFamily="18" charset="0"/>
              </a:rPr>
              <a:t> = 10</a:t>
            </a:r>
            <a:r>
              <a:rPr lang="en-US" baseline="30000" smtClean="0">
                <a:latin typeface="Times New Roman" pitchFamily="18" charset="0"/>
                <a:cs typeface="Times New Roman" pitchFamily="18" charset="0"/>
              </a:rPr>
              <a:t>lg(3) </a:t>
            </a:r>
            <a:r>
              <a:rPr lang="en-US" i="1" smtClean="0">
                <a:latin typeface="Times New Roman" pitchFamily="18" charset="0"/>
                <a:cs typeface="Times New Roman" pitchFamily="18" charset="0"/>
              </a:rPr>
              <a:t>n</a:t>
            </a:r>
            <a:r>
              <a:rPr lang="en-US" baseline="30000" smtClean="0">
                <a:latin typeface="Times New Roman" pitchFamily="18" charset="0"/>
                <a:cs typeface="Times New Roman" pitchFamily="18" charset="0"/>
              </a:rPr>
              <a:t>lg(3)</a:t>
            </a:r>
            <a:r>
              <a:rPr lang="en-US" smtClean="0">
                <a:latin typeface="Times New Roman" pitchFamily="18" charset="0"/>
                <a:cs typeface="Times New Roman" pitchFamily="18" charset="0"/>
              </a:rPr>
              <a:t> = 38.5 </a:t>
            </a:r>
            <a:r>
              <a:rPr lang="en-US" sz="2400" i="1" smtClean="0">
                <a:latin typeface="Times New Roman" pitchFamily="18" charset="0"/>
                <a:cs typeface="Times New Roman" pitchFamily="18" charset="0"/>
              </a:rPr>
              <a:t>n</a:t>
            </a:r>
            <a:r>
              <a:rPr lang="en-US" sz="2400" baseline="30000" smtClean="0">
                <a:latin typeface="Times New Roman" pitchFamily="18" charset="0"/>
                <a:cs typeface="Times New Roman" pitchFamily="18" charset="0"/>
              </a:rPr>
              <a:t>lg(3) </a:t>
            </a:r>
            <a:endParaRPr lang="en-US" sz="2400" i="1" smtClean="0">
              <a:latin typeface="Arial" charset="0"/>
              <a:cs typeface="Arial" charset="0"/>
            </a:endParaRPr>
          </a:p>
          <a:p>
            <a:pPr lvl="2"/>
            <a:r>
              <a:rPr lang="en-US" smtClean="0">
                <a:latin typeface="Arial" charset="0"/>
                <a:cs typeface="Arial" charset="0"/>
              </a:rPr>
              <a:t>38 times as long to sort </a:t>
            </a:r>
          </a:p>
          <a:p>
            <a:pPr>
              <a:buFont typeface="Arial" charset="0"/>
              <a:buNone/>
            </a:pPr>
            <a:endParaRPr lang="en-US" smtClean="0">
              <a:latin typeface="Arial" charset="0"/>
              <a:cs typeface="Arial" charset="0"/>
            </a:endParaRPr>
          </a:p>
          <a:p>
            <a:pPr>
              <a:buFont typeface="Arial" charset="0"/>
              <a:buNone/>
            </a:pPr>
            <a:r>
              <a:rPr lang="en-US" smtClean="0">
                <a:latin typeface="Arial" charset="0"/>
                <a:cs typeface="Arial" charset="0"/>
              </a:rPr>
              <a:t>	Binary search runs in </a:t>
            </a:r>
            <a:r>
              <a:rPr lang="en-US" b="1" smtClean="0">
                <a:latin typeface="Symbol" pitchFamily="18" charset="2"/>
                <a:cs typeface="Arial" charset="0"/>
              </a:rPr>
              <a:t>Q</a:t>
            </a:r>
            <a:r>
              <a:rPr lang="en-US" smtClean="0">
                <a:latin typeface="Times New Roman" pitchFamily="18" charset="0"/>
                <a:cs typeface="Arial" charset="0"/>
              </a:rPr>
              <a:t>(ln(</a:t>
            </a:r>
            <a:r>
              <a:rPr lang="en-US" i="1" smtClean="0">
                <a:latin typeface="Times New Roman" pitchFamily="18" charset="0"/>
                <a:cs typeface="Arial" charset="0"/>
              </a:rPr>
              <a:t>n</a:t>
            </a:r>
            <a:r>
              <a:rPr lang="en-US" smtClean="0">
                <a:latin typeface="Times New Roman" pitchFamily="18" charset="0"/>
                <a:cs typeface="Arial" charset="0"/>
              </a:rPr>
              <a:t>))</a:t>
            </a:r>
            <a:r>
              <a:rPr lang="en-US" smtClean="0">
                <a:latin typeface="Arial" charset="0"/>
                <a:cs typeface="Arial" charset="0"/>
              </a:rPr>
              <a:t> time:</a:t>
            </a:r>
          </a:p>
          <a:p>
            <a:pPr lvl="1"/>
            <a:r>
              <a:rPr lang="en-US" smtClean="0">
                <a:latin typeface="Arial" charset="0"/>
                <a:cs typeface="Arial" charset="0"/>
              </a:rPr>
              <a:t>Doubling the size requires one additional search</a:t>
            </a:r>
            <a:endParaRPr lang="en-US" sz="1600" smtClean="0">
              <a:latin typeface="Arial" charset="0"/>
              <a:cs typeface="Arial" charset="0"/>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018" name="Picture 2" descr="s1"/>
          <p:cNvPicPr>
            <a:picLocks noChangeAspect="1" noChangeArrowheads="1"/>
          </p:cNvPicPr>
          <p:nvPr/>
        </p:nvPicPr>
        <p:blipFill>
          <a:blip r:embed="rId3" cstate="print"/>
          <a:srcRect/>
          <a:stretch>
            <a:fillRect/>
          </a:stretch>
        </p:blipFill>
        <p:spPr bwMode="auto">
          <a:xfrm>
            <a:off x="3594100" y="3222625"/>
            <a:ext cx="1392238" cy="2868613"/>
          </a:xfrm>
          <a:prstGeom prst="rect">
            <a:avLst/>
          </a:prstGeom>
          <a:noFill/>
          <a:ln w="9525">
            <a:noFill/>
            <a:miter lim="800000"/>
            <a:headEnd/>
            <a:tailEnd/>
          </a:ln>
        </p:spPr>
      </p:pic>
      <p:sp>
        <p:nvSpPr>
          <p:cNvPr id="86019" name="Rectangle 3"/>
          <p:cNvSpPr>
            <a:spLocks noGrp="1"/>
          </p:cNvSpPr>
          <p:nvPr>
            <p:ph type="title" idx="4294967295"/>
          </p:nvPr>
        </p:nvSpPr>
        <p:spPr/>
        <p:txBody>
          <a:bodyPr/>
          <a:lstStyle/>
          <a:p>
            <a:r>
              <a:rPr lang="en-US" smtClean="0">
                <a:latin typeface="Arial" charset="0"/>
                <a:cs typeface="Arial" charset="0"/>
              </a:rPr>
              <a:t>Recursive Functions</a:t>
            </a:r>
          </a:p>
        </p:txBody>
      </p:sp>
      <p:sp>
        <p:nvSpPr>
          <p:cNvPr id="86020" name="Rectangle 4"/>
          <p:cNvSpPr>
            <a:spLocks noGrp="1"/>
          </p:cNvSpPr>
          <p:nvPr>
            <p:ph type="body" idx="4294967295"/>
          </p:nvPr>
        </p:nvSpPr>
        <p:spPr>
          <a:xfrm>
            <a:off x="457200" y="1652788"/>
            <a:ext cx="8229600" cy="4525963"/>
          </a:xfrm>
        </p:spPr>
        <p:txBody>
          <a:bodyPr/>
          <a:lstStyle/>
          <a:p>
            <a:pPr>
              <a:buFont typeface="Arial" charset="0"/>
              <a:buNone/>
            </a:pPr>
            <a:r>
              <a:rPr lang="en-US" dirty="0" smtClean="0">
                <a:latin typeface="Arial" charset="0"/>
                <a:cs typeface="Arial" charset="0"/>
              </a:rPr>
              <a:t>	And the array is sorted:</a:t>
            </a:r>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p:cNvSpPr>
          <p:nvPr>
            <p:ph type="title" idx="4294967295"/>
          </p:nvPr>
        </p:nvSpPr>
        <p:spPr/>
        <p:txBody>
          <a:bodyPr/>
          <a:lstStyle/>
          <a:p>
            <a:r>
              <a:rPr lang="en-US" smtClean="0">
                <a:latin typeface="Arial" charset="0"/>
                <a:cs typeface="Arial" charset="0"/>
              </a:rPr>
              <a:t>Recursive Functions</a:t>
            </a:r>
          </a:p>
        </p:txBody>
      </p:sp>
      <p:sp>
        <p:nvSpPr>
          <p:cNvPr id="87043" name="Rectangle 3"/>
          <p:cNvSpPr>
            <a:spLocks noGrp="1"/>
          </p:cNvSpPr>
          <p:nvPr>
            <p:ph type="body" idx="4294967295"/>
          </p:nvPr>
        </p:nvSpPr>
        <p:spPr/>
        <p:txBody>
          <a:bodyPr/>
          <a:lstStyle/>
          <a:p>
            <a:pPr>
              <a:buFont typeface="Arial" charset="0"/>
              <a:buNone/>
            </a:pPr>
            <a:r>
              <a:rPr lang="en-US" sz="2400" dirty="0" smtClean="0">
                <a:latin typeface="Arial" charset="0"/>
                <a:cs typeface="Arial" charset="0"/>
              </a:rPr>
              <a:t>	</a:t>
            </a:r>
            <a:r>
              <a:rPr lang="en-US" dirty="0" smtClean="0">
                <a:latin typeface="Arial" charset="0"/>
                <a:cs typeface="Arial" charset="0"/>
              </a:rPr>
              <a:t>Analyzing the function, we get:</a:t>
            </a:r>
          </a:p>
          <a:p>
            <a:pPr>
              <a:buFont typeface="Arial" charset="0"/>
              <a:buNone/>
            </a:pPr>
            <a:endParaRPr lang="en-US" dirty="0" smtClean="0">
              <a:latin typeface="Arial" charset="0"/>
              <a:cs typeface="Arial" charset="0"/>
            </a:endParaRPr>
          </a:p>
        </p:txBody>
      </p:sp>
      <p:pic>
        <p:nvPicPr>
          <p:cNvPr id="87044" name="Picture 4" descr="algor"/>
          <p:cNvPicPr>
            <a:picLocks noChangeAspect="1" noChangeArrowheads="1"/>
          </p:cNvPicPr>
          <p:nvPr/>
        </p:nvPicPr>
        <p:blipFill>
          <a:blip r:embed="rId3" cstate="print"/>
          <a:srcRect/>
          <a:stretch>
            <a:fillRect/>
          </a:stretch>
        </p:blipFill>
        <p:spPr bwMode="auto">
          <a:xfrm>
            <a:off x="522288" y="2205757"/>
            <a:ext cx="8172450" cy="431958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p:cNvSpPr>
          <p:nvPr>
            <p:ph type="title" idx="4294967295"/>
          </p:nvPr>
        </p:nvSpPr>
        <p:spPr/>
        <p:txBody>
          <a:bodyPr/>
          <a:lstStyle/>
          <a:p>
            <a:r>
              <a:rPr lang="en-US" smtClean="0">
                <a:latin typeface="Arial" charset="0"/>
                <a:cs typeface="Arial" charset="0"/>
              </a:rPr>
              <a:t>Recursive Functions</a:t>
            </a:r>
          </a:p>
        </p:txBody>
      </p:sp>
      <p:sp>
        <p:nvSpPr>
          <p:cNvPr id="88067" name="Rectangle 3"/>
          <p:cNvSpPr>
            <a:spLocks noGrp="1"/>
          </p:cNvSpPr>
          <p:nvPr>
            <p:ph type="body" idx="4294967295"/>
          </p:nvPr>
        </p:nvSpPr>
        <p:spPr/>
        <p:txBody>
          <a:bodyPr/>
          <a:lstStyle/>
          <a:p>
            <a:pPr>
              <a:buFont typeface="Arial" charset="0"/>
              <a:buNone/>
            </a:pPr>
            <a:r>
              <a:rPr lang="en-US" sz="2400" dirty="0" smtClean="0">
                <a:latin typeface="Arial" charset="0"/>
                <a:cs typeface="Arial" charset="0"/>
              </a:rPr>
              <a:t>	</a:t>
            </a:r>
            <a:r>
              <a:rPr lang="en-US" dirty="0" smtClean="0">
                <a:latin typeface="Arial" charset="0"/>
                <a:cs typeface="Arial" charset="0"/>
              </a:rPr>
              <a:t>Thus, replacing each Landau symbol with a representative, we are required to solve the recurrence relation</a:t>
            </a:r>
          </a:p>
          <a:p>
            <a:pPr>
              <a:buFont typeface="Arial" charset="0"/>
              <a:buNone/>
            </a:pPr>
            <a:r>
              <a:rPr lang="en-US" dirty="0" smtClean="0">
                <a:latin typeface="Arial" charset="0"/>
                <a:cs typeface="Arial" charset="0"/>
              </a:rPr>
              <a:t>		</a:t>
            </a:r>
            <a:r>
              <a:rPr lang="en-US" dirty="0" smtClean="0">
                <a:latin typeface="Times New Roman" pitchFamily="18" charset="0"/>
                <a:cs typeface="Arial" charset="0"/>
              </a:rPr>
              <a:t>T(</a:t>
            </a:r>
            <a:r>
              <a:rPr lang="en-US" i="1" dirty="0" smtClean="0">
                <a:latin typeface="Times New Roman" pitchFamily="18" charset="0"/>
                <a:cs typeface="Arial" charset="0"/>
              </a:rPr>
              <a:t>n</a:t>
            </a:r>
            <a:r>
              <a:rPr lang="en-US" dirty="0" smtClean="0">
                <a:latin typeface="Times New Roman" pitchFamily="18" charset="0"/>
                <a:cs typeface="Arial" charset="0"/>
              </a:rPr>
              <a:t>) = T(</a:t>
            </a:r>
            <a:r>
              <a:rPr lang="en-US" i="1" dirty="0" smtClean="0">
                <a:latin typeface="Times New Roman" pitchFamily="18" charset="0"/>
                <a:cs typeface="Arial" charset="0"/>
              </a:rPr>
              <a:t>n</a:t>
            </a:r>
            <a:r>
              <a:rPr lang="en-US" dirty="0" smtClean="0">
                <a:latin typeface="Times New Roman" pitchFamily="18" charset="0"/>
                <a:cs typeface="Arial" charset="0"/>
              </a:rPr>
              <a:t> </a:t>
            </a:r>
            <a:r>
              <a:rPr lang="en-US" dirty="0" smtClean="0">
                <a:latin typeface="Arial" charset="0"/>
                <a:cs typeface="Arial" charset="0"/>
              </a:rPr>
              <a:t>–</a:t>
            </a:r>
            <a:r>
              <a:rPr lang="en-US" dirty="0" smtClean="0">
                <a:latin typeface="Times New Roman" pitchFamily="18" charset="0"/>
                <a:cs typeface="Arial" charset="0"/>
              </a:rPr>
              <a:t> 1) + </a:t>
            </a:r>
            <a:r>
              <a:rPr lang="en-US" i="1" dirty="0" smtClean="0">
                <a:latin typeface="Times New Roman" pitchFamily="18" charset="0"/>
                <a:cs typeface="Arial" charset="0"/>
              </a:rPr>
              <a:t>n</a:t>
            </a:r>
            <a:r>
              <a:rPr lang="en-US" dirty="0" smtClean="0">
                <a:latin typeface="Times New Roman" pitchFamily="18" charset="0"/>
                <a:cs typeface="Arial" charset="0"/>
              </a:rPr>
              <a:t>        T(1) = 1</a:t>
            </a:r>
          </a:p>
          <a:p>
            <a:pPr>
              <a:buNone/>
            </a:pPr>
            <a:endParaRPr lang="en-US" dirty="0" smtClean="0">
              <a:latin typeface="Arial" charset="0"/>
              <a:cs typeface="Arial" charset="0"/>
            </a:endParaRPr>
          </a:p>
          <a:p>
            <a:pPr>
              <a:buNone/>
            </a:pPr>
            <a:r>
              <a:rPr lang="en-US" dirty="0" smtClean="0">
                <a:latin typeface="Arial" charset="0"/>
                <a:cs typeface="Arial" charset="0"/>
              </a:rPr>
              <a:t>	The easy way to solve this is with Maple:</a:t>
            </a:r>
          </a:p>
          <a:p>
            <a:pPr>
              <a:buFont typeface="Wingdings" pitchFamily="2" charset="2"/>
              <a:buNone/>
            </a:pPr>
            <a:r>
              <a:rPr lang="en-US" sz="1600" b="1" dirty="0" smtClean="0">
                <a:latin typeface="Courier New" pitchFamily="49" charset="0"/>
                <a:cs typeface="Arial" charset="0"/>
              </a:rPr>
              <a:t>&gt;</a:t>
            </a:r>
            <a:r>
              <a:rPr lang="en-US" sz="1600" b="1" dirty="0" smtClean="0">
                <a:solidFill>
                  <a:srgbClr val="D20000"/>
                </a:solidFill>
                <a:latin typeface="Courier New" pitchFamily="49" charset="0"/>
                <a:cs typeface="Arial" charset="0"/>
              </a:rPr>
              <a:t> </a:t>
            </a:r>
            <a:r>
              <a:rPr lang="en-US" sz="1600" b="1" dirty="0" err="1" smtClean="0">
                <a:solidFill>
                  <a:srgbClr val="D20000"/>
                </a:solidFill>
                <a:latin typeface="Courier New" pitchFamily="49" charset="0"/>
                <a:cs typeface="Arial" charset="0"/>
              </a:rPr>
              <a:t>rsolve</a:t>
            </a:r>
            <a:r>
              <a:rPr lang="en-US" sz="1600" b="1" dirty="0" smtClean="0">
                <a:solidFill>
                  <a:srgbClr val="D20000"/>
                </a:solidFill>
                <a:latin typeface="Courier New" pitchFamily="49" charset="0"/>
                <a:cs typeface="Arial" charset="0"/>
              </a:rPr>
              <a:t>( {T(n) = T(n </a:t>
            </a:r>
            <a:r>
              <a:rPr lang="en-US" sz="1600" b="1" dirty="0" smtClean="0">
                <a:solidFill>
                  <a:srgbClr val="D20000"/>
                </a:solidFill>
                <a:latin typeface="Arial" charset="0"/>
                <a:cs typeface="Arial" charset="0"/>
              </a:rPr>
              <a:t>–</a:t>
            </a:r>
            <a:r>
              <a:rPr lang="en-US" sz="1600" b="1" dirty="0" smtClean="0">
                <a:solidFill>
                  <a:srgbClr val="D20000"/>
                </a:solidFill>
                <a:latin typeface="Courier New" pitchFamily="49" charset="0"/>
                <a:cs typeface="Arial" charset="0"/>
              </a:rPr>
              <a:t> 1) + n, T(1) = 1}, T(n) );</a:t>
            </a:r>
            <a:endParaRPr lang="en-US" sz="2400" dirty="0" smtClean="0">
              <a:latin typeface="Times New Roman" pitchFamily="18" charset="0"/>
              <a:cs typeface="Arial" charset="0"/>
            </a:endParaRPr>
          </a:p>
          <a:p>
            <a:pPr>
              <a:buFont typeface="Wingdings" pitchFamily="2" charset="2"/>
              <a:buNone/>
            </a:pPr>
            <a:endParaRPr lang="en-US" sz="1600" b="1" dirty="0" smtClean="0">
              <a:latin typeface="Courier New" pitchFamily="49" charset="0"/>
              <a:cs typeface="Arial" charset="0"/>
            </a:endParaRPr>
          </a:p>
          <a:p>
            <a:pPr>
              <a:buFont typeface="Wingdings" pitchFamily="2" charset="2"/>
              <a:buNone/>
            </a:pPr>
            <a:endParaRPr lang="en-US" sz="1600" b="1" dirty="0" smtClean="0">
              <a:latin typeface="Courier New" pitchFamily="49" charset="0"/>
              <a:cs typeface="Arial" charset="0"/>
            </a:endParaRPr>
          </a:p>
          <a:p>
            <a:pPr>
              <a:buFont typeface="Wingdings" pitchFamily="2" charset="2"/>
              <a:buNone/>
            </a:pPr>
            <a:endParaRPr lang="en-US" sz="1600" b="1" dirty="0" smtClean="0">
              <a:latin typeface="Courier New" pitchFamily="49" charset="0"/>
              <a:cs typeface="Arial" charset="0"/>
            </a:endParaRPr>
          </a:p>
          <a:p>
            <a:pPr>
              <a:buFont typeface="Wingdings" pitchFamily="2" charset="2"/>
              <a:buNone/>
            </a:pPr>
            <a:r>
              <a:rPr lang="en-US" sz="1600" b="1" dirty="0" smtClean="0">
                <a:latin typeface="Courier New" pitchFamily="49" charset="0"/>
                <a:cs typeface="Arial" charset="0"/>
              </a:rPr>
              <a:t>&gt;</a:t>
            </a:r>
            <a:r>
              <a:rPr lang="en-US" sz="1600" b="1" dirty="0" smtClean="0">
                <a:solidFill>
                  <a:srgbClr val="D20000"/>
                </a:solidFill>
                <a:latin typeface="Courier New" pitchFamily="49" charset="0"/>
                <a:cs typeface="Arial" charset="0"/>
              </a:rPr>
              <a:t> expand( % );</a:t>
            </a:r>
            <a:endParaRPr lang="en-US" sz="2400" dirty="0" smtClean="0">
              <a:latin typeface="Times New Roman" pitchFamily="18" charset="0"/>
              <a:cs typeface="Arial" charset="0"/>
            </a:endParaRPr>
          </a:p>
          <a:p>
            <a:pPr>
              <a:buFont typeface="Wingdings" pitchFamily="2" charset="2"/>
              <a:buNone/>
            </a:pPr>
            <a:endParaRPr lang="en-US" sz="1600" b="1" dirty="0" smtClean="0">
              <a:latin typeface="Courier New" pitchFamily="49" charset="0"/>
              <a:cs typeface="Arial" charset="0"/>
            </a:endParaRPr>
          </a:p>
        </p:txBody>
      </p:sp>
      <p:pic>
        <p:nvPicPr>
          <p:cNvPr id="88068" name="Picture 4"/>
          <p:cNvPicPr>
            <a:picLocks noChangeAspect="1" noChangeArrowheads="1"/>
          </p:cNvPicPr>
          <p:nvPr/>
        </p:nvPicPr>
        <p:blipFill>
          <a:blip r:embed="rId3" cstate="print"/>
          <a:srcRect/>
          <a:stretch>
            <a:fillRect/>
          </a:stretch>
        </p:blipFill>
        <p:spPr bwMode="auto">
          <a:xfrm>
            <a:off x="2916238" y="3933825"/>
            <a:ext cx="2808287" cy="752475"/>
          </a:xfrm>
          <a:prstGeom prst="rect">
            <a:avLst/>
          </a:prstGeom>
          <a:noFill/>
          <a:ln w="9525">
            <a:noFill/>
            <a:miter lim="800000"/>
            <a:headEnd/>
            <a:tailEnd/>
          </a:ln>
        </p:spPr>
      </p:pic>
      <p:pic>
        <p:nvPicPr>
          <p:cNvPr id="88069" name="Picture 5"/>
          <p:cNvPicPr>
            <a:picLocks noChangeAspect="1" noChangeArrowheads="1"/>
          </p:cNvPicPr>
          <p:nvPr/>
        </p:nvPicPr>
        <p:blipFill>
          <a:blip r:embed="rId4" cstate="print"/>
          <a:srcRect/>
          <a:stretch>
            <a:fillRect/>
          </a:stretch>
        </p:blipFill>
        <p:spPr bwMode="auto">
          <a:xfrm>
            <a:off x="3708400" y="5197475"/>
            <a:ext cx="1212850" cy="7524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2"/>
          <p:cNvSpPr>
            <a:spLocks noGrp="1"/>
          </p:cNvSpPr>
          <p:nvPr>
            <p:ph type="title" idx="4294967295"/>
          </p:nvPr>
        </p:nvSpPr>
        <p:spPr/>
        <p:txBody>
          <a:bodyPr/>
          <a:lstStyle/>
          <a:p>
            <a:r>
              <a:rPr lang="en-US" dirty="0" smtClean="0">
                <a:latin typeface="Arial" charset="0"/>
                <a:cs typeface="Arial" charset="0"/>
              </a:rPr>
              <a:t>Recursive Functions</a:t>
            </a:r>
          </a:p>
        </p:txBody>
      </p:sp>
      <p:sp>
        <p:nvSpPr>
          <p:cNvPr id="6148" name="Rectangle 3"/>
          <p:cNvSpPr>
            <a:spLocks noGrp="1"/>
          </p:cNvSpPr>
          <p:nvPr>
            <p:ph type="body" idx="4294967295"/>
          </p:nvPr>
        </p:nvSpPr>
        <p:spPr/>
        <p:txBody>
          <a:bodyPr/>
          <a:lstStyle/>
          <a:p>
            <a:pPr>
              <a:buFont typeface="Arial" charset="0"/>
              <a:buNone/>
            </a:pPr>
            <a:r>
              <a:rPr lang="en-US" sz="2400" dirty="0" smtClean="0">
                <a:latin typeface="Arial" charset="0"/>
                <a:cs typeface="Arial" charset="0"/>
              </a:rPr>
              <a:t>	</a:t>
            </a:r>
            <a:r>
              <a:rPr lang="en-US" dirty="0" smtClean="0">
                <a:latin typeface="Arial" charset="0"/>
                <a:cs typeface="Arial" charset="0"/>
              </a:rPr>
              <a:t>Consequently, the sorting routine has the run time</a:t>
            </a:r>
          </a:p>
          <a:p>
            <a:pPr>
              <a:buFont typeface="Arial" charset="0"/>
              <a:buNone/>
            </a:pPr>
            <a:r>
              <a:rPr lang="en-US" dirty="0" smtClean="0">
                <a:latin typeface="Arial" charset="0"/>
                <a:cs typeface="Arial" charset="0"/>
              </a:rPr>
              <a:t>				</a:t>
            </a:r>
            <a:r>
              <a:rPr lang="en-US" dirty="0" smtClean="0">
                <a:latin typeface="Times New Roman" pitchFamily="18" charset="0"/>
                <a:cs typeface="Arial" charset="0"/>
              </a:rPr>
              <a:t>T(</a:t>
            </a:r>
            <a:r>
              <a:rPr lang="en-US" i="1" dirty="0" smtClean="0">
                <a:latin typeface="Times New Roman" pitchFamily="18" charset="0"/>
                <a:cs typeface="Arial" charset="0"/>
              </a:rPr>
              <a:t>n</a:t>
            </a:r>
            <a:r>
              <a:rPr lang="en-US" dirty="0" smtClean="0">
                <a:latin typeface="Times New Roman" pitchFamily="18" charset="0"/>
                <a:cs typeface="Arial" charset="0"/>
              </a:rPr>
              <a:t>) = </a:t>
            </a:r>
            <a:r>
              <a:rPr lang="en-US" b="1" dirty="0" smtClean="0">
                <a:latin typeface="Symbol" pitchFamily="18" charset="2"/>
                <a:cs typeface="Arial" charset="0"/>
              </a:rPr>
              <a:t>Q</a:t>
            </a:r>
            <a:r>
              <a:rPr lang="en-US" dirty="0" smtClean="0">
                <a:latin typeface="Times New Roman" pitchFamily="18" charset="0"/>
                <a:cs typeface="Arial" charset="0"/>
              </a:rPr>
              <a:t>(</a:t>
            </a:r>
            <a:r>
              <a:rPr lang="en-US" i="1" dirty="0" smtClean="0">
                <a:latin typeface="Times New Roman" pitchFamily="18" charset="0"/>
                <a:cs typeface="Arial" charset="0"/>
              </a:rPr>
              <a:t>n</a:t>
            </a:r>
            <a:r>
              <a:rPr lang="en-US" baseline="30000" dirty="0" smtClean="0">
                <a:latin typeface="Times New Roman" pitchFamily="18" charset="0"/>
                <a:cs typeface="Arial" charset="0"/>
              </a:rPr>
              <a:t>2</a:t>
            </a:r>
            <a:r>
              <a:rPr lang="en-US" dirty="0" smtClean="0">
                <a:latin typeface="Times New Roman" pitchFamily="18" charset="0"/>
                <a:cs typeface="Arial" charset="0"/>
              </a:rPr>
              <a:t>)</a:t>
            </a:r>
          </a:p>
          <a:p>
            <a:pPr>
              <a:buFont typeface="Arial" charset="0"/>
              <a:buNone/>
            </a:pPr>
            <a:r>
              <a:rPr lang="en-US" dirty="0" smtClean="0">
                <a:latin typeface="Arial" charset="0"/>
                <a:cs typeface="Arial" charset="0"/>
              </a:rPr>
              <a:t>	To see this by hand, consider the following</a:t>
            </a:r>
          </a:p>
          <a:p>
            <a:pPr>
              <a:buFont typeface="Arial" charset="0"/>
              <a:buNone/>
            </a:pPr>
            <a:endParaRPr lang="en-US" dirty="0" smtClean="0">
              <a:latin typeface="Arial" charset="0"/>
              <a:cs typeface="Arial" charset="0"/>
            </a:endParaRPr>
          </a:p>
          <a:p>
            <a:pPr>
              <a:buFont typeface="Arial" charset="0"/>
              <a:buNone/>
            </a:pPr>
            <a:endParaRPr lang="en-US" dirty="0" smtClean="0">
              <a:latin typeface="Arial" charset="0"/>
              <a:cs typeface="Arial" charset="0"/>
            </a:endParaRPr>
          </a:p>
        </p:txBody>
      </p:sp>
      <p:graphicFrame>
        <p:nvGraphicFramePr>
          <p:cNvPr id="6146" name="Object 4"/>
          <p:cNvGraphicFramePr>
            <a:graphicFrameLocks noChangeAspect="1"/>
          </p:cNvGraphicFramePr>
          <p:nvPr/>
        </p:nvGraphicFramePr>
        <p:xfrm>
          <a:off x="1763713" y="3357563"/>
          <a:ext cx="5802312" cy="3314700"/>
        </p:xfrm>
        <a:graphic>
          <a:graphicData uri="http://schemas.openxmlformats.org/presentationml/2006/ole">
            <mc:AlternateContent xmlns:mc="http://schemas.openxmlformats.org/markup-compatibility/2006">
              <mc:Choice xmlns:v="urn:schemas-microsoft-com:vml" Requires="v">
                <p:oleObj spid="_x0000_s285703" name="Equation" r:id="rId4" imgW="2844720" imgH="1625400" progId="Equation.3">
                  <p:embed/>
                </p:oleObj>
              </mc:Choice>
              <mc:Fallback>
                <p:oleObj name="Equation" r:id="rId4" imgW="2844720" imgH="1625400" progId="Equation.3">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63713" y="3357563"/>
                        <a:ext cx="5802312" cy="3314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p:cNvSpPr>
          <p:nvPr>
            <p:ph type="title" idx="4294967295"/>
          </p:nvPr>
        </p:nvSpPr>
        <p:spPr/>
        <p:txBody>
          <a:bodyPr/>
          <a:lstStyle/>
          <a:p>
            <a:r>
              <a:rPr lang="en-US" smtClean="0">
                <a:latin typeface="Arial" charset="0"/>
                <a:cs typeface="Arial" charset="0"/>
              </a:rPr>
              <a:t>Recursive Functions</a:t>
            </a:r>
          </a:p>
        </p:txBody>
      </p:sp>
      <p:sp>
        <p:nvSpPr>
          <p:cNvPr id="89091" name="Rectangle 3"/>
          <p:cNvSpPr>
            <a:spLocks noGrp="1"/>
          </p:cNvSpPr>
          <p:nvPr>
            <p:ph type="body" idx="4294967295"/>
          </p:nvPr>
        </p:nvSpPr>
        <p:spPr/>
        <p:txBody>
          <a:bodyPr/>
          <a:lstStyle/>
          <a:p>
            <a:pPr>
              <a:buFont typeface="Arial" charset="0"/>
              <a:buNone/>
            </a:pPr>
            <a:r>
              <a:rPr lang="en-US" sz="2400" dirty="0" smtClean="0">
                <a:latin typeface="Arial" charset="0"/>
                <a:cs typeface="Arial" charset="0"/>
              </a:rPr>
              <a:t>	</a:t>
            </a:r>
            <a:r>
              <a:rPr lang="en-US" dirty="0" smtClean="0">
                <a:latin typeface="Arial" charset="0"/>
                <a:cs typeface="Arial" charset="0"/>
              </a:rPr>
              <a:t>Consider, instead, a binary search of a sorted list:</a:t>
            </a:r>
          </a:p>
          <a:p>
            <a:pPr lvl="1"/>
            <a:r>
              <a:rPr lang="en-US" dirty="0" smtClean="0">
                <a:latin typeface="Arial" charset="0"/>
                <a:cs typeface="Arial" charset="0"/>
              </a:rPr>
              <a:t>Check the middle entry</a:t>
            </a:r>
          </a:p>
          <a:p>
            <a:pPr lvl="1"/>
            <a:r>
              <a:rPr lang="en-US" dirty="0" smtClean="0">
                <a:latin typeface="Arial" charset="0"/>
                <a:cs typeface="Arial" charset="0"/>
              </a:rPr>
              <a:t>If we do not find it, check either the left- or right-hand side, as appropriate</a:t>
            </a:r>
          </a:p>
          <a:p>
            <a:pPr>
              <a:buFont typeface="Arial" charset="0"/>
              <a:buNone/>
            </a:pPr>
            <a:endParaRPr lang="en-US" dirty="0" smtClean="0">
              <a:latin typeface="Arial" charset="0"/>
              <a:cs typeface="Arial" charset="0"/>
            </a:endParaRPr>
          </a:p>
          <a:p>
            <a:pPr>
              <a:buFont typeface="Arial" charset="0"/>
              <a:buNone/>
            </a:pPr>
            <a:r>
              <a:rPr lang="en-US" dirty="0" smtClean="0">
                <a:latin typeface="Arial" charset="0"/>
                <a:cs typeface="Arial" charset="0"/>
              </a:rPr>
              <a:t>	Thus, </a:t>
            </a:r>
            <a:r>
              <a:rPr lang="en-US" dirty="0" smtClean="0">
                <a:latin typeface="Times New Roman" pitchFamily="18" charset="0"/>
                <a:cs typeface="Arial" charset="0"/>
              </a:rPr>
              <a:t>T(</a:t>
            </a:r>
            <a:r>
              <a:rPr lang="en-US" i="1" dirty="0" smtClean="0">
                <a:latin typeface="Times New Roman" pitchFamily="18" charset="0"/>
                <a:cs typeface="Arial" charset="0"/>
              </a:rPr>
              <a:t>n</a:t>
            </a:r>
            <a:r>
              <a:rPr lang="en-US" dirty="0" smtClean="0">
                <a:latin typeface="Times New Roman" pitchFamily="18" charset="0"/>
                <a:cs typeface="Arial" charset="0"/>
              </a:rPr>
              <a:t>) = T((</a:t>
            </a:r>
            <a:r>
              <a:rPr lang="en-US" i="1" dirty="0" smtClean="0">
                <a:latin typeface="Times New Roman" pitchFamily="18" charset="0"/>
                <a:cs typeface="Arial" charset="0"/>
              </a:rPr>
              <a:t>n</a:t>
            </a:r>
            <a:r>
              <a:rPr lang="en-US" dirty="0" smtClean="0">
                <a:latin typeface="Times New Roman" pitchFamily="18" charset="0"/>
                <a:cs typeface="Arial" charset="0"/>
              </a:rPr>
              <a:t> </a:t>
            </a:r>
            <a:r>
              <a:rPr lang="en-US" dirty="0" smtClean="0">
                <a:latin typeface="Arial" charset="0"/>
                <a:cs typeface="Arial" charset="0"/>
              </a:rPr>
              <a:t>–</a:t>
            </a:r>
            <a:r>
              <a:rPr lang="en-US" dirty="0" smtClean="0">
                <a:latin typeface="Times New Roman" pitchFamily="18" charset="0"/>
                <a:cs typeface="Arial" charset="0"/>
              </a:rPr>
              <a:t> 1)/2) + </a:t>
            </a:r>
            <a:r>
              <a:rPr lang="en-US" b="1" dirty="0" smtClean="0">
                <a:latin typeface="Symbol" pitchFamily="18" charset="2"/>
                <a:cs typeface="Arial" charset="0"/>
              </a:rPr>
              <a:t>Q</a:t>
            </a:r>
            <a:r>
              <a:rPr lang="en-US" dirty="0" smtClean="0">
                <a:latin typeface="Times New Roman" pitchFamily="18" charset="0"/>
                <a:cs typeface="Arial" charset="0"/>
              </a:rPr>
              <a:t>(1)</a:t>
            </a:r>
          </a:p>
        </p:txBody>
      </p: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Rectangle 2"/>
          <p:cNvSpPr>
            <a:spLocks noGrp="1"/>
          </p:cNvSpPr>
          <p:nvPr>
            <p:ph type="title" idx="4294967295"/>
          </p:nvPr>
        </p:nvSpPr>
        <p:spPr/>
        <p:txBody>
          <a:bodyPr/>
          <a:lstStyle/>
          <a:p>
            <a:r>
              <a:rPr lang="en-US" smtClean="0">
                <a:latin typeface="Arial" charset="0"/>
                <a:cs typeface="Arial" charset="0"/>
              </a:rPr>
              <a:t>Recursive Functions</a:t>
            </a:r>
          </a:p>
        </p:txBody>
      </p:sp>
      <p:sp>
        <p:nvSpPr>
          <p:cNvPr id="7172" name="Rectangle 3"/>
          <p:cNvSpPr>
            <a:spLocks noGrp="1"/>
          </p:cNvSpPr>
          <p:nvPr>
            <p:ph type="body" idx="4294967295"/>
          </p:nvPr>
        </p:nvSpPr>
        <p:spPr/>
        <p:txBody>
          <a:bodyPr/>
          <a:lstStyle/>
          <a:p>
            <a:pPr>
              <a:buNone/>
            </a:pPr>
            <a:r>
              <a:rPr lang="en-US" dirty="0" smtClean="0">
                <a:latin typeface="Arial" charset="0"/>
                <a:cs typeface="Arial" charset="0"/>
              </a:rPr>
              <a:t>	Also, if </a:t>
            </a:r>
            <a:r>
              <a:rPr lang="en-US" i="1" dirty="0" smtClean="0">
                <a:latin typeface="Times New Roman" pitchFamily="18" charset="0"/>
                <a:cs typeface="Arial" charset="0"/>
              </a:rPr>
              <a:t>n</a:t>
            </a:r>
            <a:r>
              <a:rPr lang="en-US" dirty="0" smtClean="0">
                <a:latin typeface="Times New Roman" pitchFamily="18" charset="0"/>
                <a:cs typeface="Arial" charset="0"/>
              </a:rPr>
              <a:t> = 1</a:t>
            </a:r>
            <a:r>
              <a:rPr lang="en-US" dirty="0" smtClean="0">
                <a:latin typeface="Arial" charset="0"/>
                <a:cs typeface="Arial" charset="0"/>
              </a:rPr>
              <a:t>, then </a:t>
            </a:r>
            <a:r>
              <a:rPr lang="en-US" dirty="0" smtClean="0">
                <a:latin typeface="Times New Roman" pitchFamily="18" charset="0"/>
                <a:cs typeface="Arial" charset="0"/>
              </a:rPr>
              <a:t>T(1) = </a:t>
            </a:r>
            <a:r>
              <a:rPr lang="en-US" b="1" dirty="0" smtClean="0">
                <a:latin typeface="Symbol" pitchFamily="18" charset="2"/>
                <a:cs typeface="Arial" charset="0"/>
              </a:rPr>
              <a:t>Q</a:t>
            </a:r>
            <a:r>
              <a:rPr lang="en-US" dirty="0" smtClean="0">
                <a:latin typeface="Times New Roman" pitchFamily="18" charset="0"/>
                <a:cs typeface="Arial" charset="0"/>
              </a:rPr>
              <a:t>(1)</a:t>
            </a:r>
            <a:endParaRPr lang="en-US" dirty="0" smtClean="0">
              <a:latin typeface="Arial" charset="0"/>
              <a:cs typeface="Arial" charset="0"/>
            </a:endParaRPr>
          </a:p>
          <a:p>
            <a:pPr>
              <a:buNone/>
            </a:pPr>
            <a:endParaRPr lang="en-US" dirty="0" smtClean="0">
              <a:latin typeface="Arial" charset="0"/>
              <a:cs typeface="Arial" charset="0"/>
            </a:endParaRPr>
          </a:p>
          <a:p>
            <a:pPr>
              <a:buNone/>
            </a:pPr>
            <a:r>
              <a:rPr lang="en-US" dirty="0" smtClean="0">
                <a:latin typeface="Arial" charset="0"/>
                <a:cs typeface="Arial" charset="0"/>
              </a:rPr>
              <a:t>	Thus we have to solve:</a:t>
            </a:r>
          </a:p>
          <a:p>
            <a:endParaRPr lang="en-US" dirty="0" smtClean="0">
              <a:latin typeface="Arial" charset="0"/>
              <a:cs typeface="Arial" charset="0"/>
            </a:endParaRPr>
          </a:p>
          <a:p>
            <a:endParaRPr lang="en-US" dirty="0" smtClean="0">
              <a:latin typeface="Arial" charset="0"/>
              <a:cs typeface="Arial" charset="0"/>
            </a:endParaRPr>
          </a:p>
          <a:p>
            <a:pPr>
              <a:buFont typeface="Arial" charset="0"/>
              <a:buNone/>
            </a:pPr>
            <a:r>
              <a:rPr lang="en-US" dirty="0" smtClean="0">
                <a:latin typeface="Arial" charset="0"/>
                <a:cs typeface="Arial" charset="0"/>
              </a:rPr>
              <a:t>	</a:t>
            </a:r>
          </a:p>
          <a:p>
            <a:pPr>
              <a:buFont typeface="Arial" charset="0"/>
              <a:buNone/>
            </a:pPr>
            <a:r>
              <a:rPr lang="en-US" dirty="0" smtClean="0">
                <a:latin typeface="Arial" charset="0"/>
                <a:cs typeface="Arial" charset="0"/>
              </a:rPr>
              <a:t>	Solving this can be difficult, in general, so we will consider only special values of </a:t>
            </a:r>
            <a:r>
              <a:rPr lang="en-US" i="1" dirty="0" smtClean="0">
                <a:latin typeface="Times New Roman" pitchFamily="18" charset="0"/>
                <a:cs typeface="Arial" charset="0"/>
              </a:rPr>
              <a:t>n</a:t>
            </a:r>
          </a:p>
          <a:p>
            <a:pPr>
              <a:buNone/>
            </a:pPr>
            <a:endParaRPr lang="en-US" dirty="0" smtClean="0">
              <a:latin typeface="Arial" charset="0"/>
              <a:cs typeface="Arial" charset="0"/>
            </a:endParaRPr>
          </a:p>
          <a:p>
            <a:pPr>
              <a:buNone/>
            </a:pPr>
            <a:r>
              <a:rPr lang="en-US" dirty="0" smtClean="0">
                <a:latin typeface="Arial" charset="0"/>
                <a:cs typeface="Arial" charset="0"/>
              </a:rPr>
              <a:t>	Assume </a:t>
            </a:r>
            <a:r>
              <a:rPr lang="en-US" i="1" dirty="0" smtClean="0">
                <a:latin typeface="Times New Roman" pitchFamily="18" charset="0"/>
                <a:cs typeface="Arial" charset="0"/>
              </a:rPr>
              <a:t>n</a:t>
            </a:r>
            <a:r>
              <a:rPr lang="en-US" dirty="0" smtClean="0">
                <a:latin typeface="Times New Roman" pitchFamily="18" charset="0"/>
                <a:cs typeface="Arial" charset="0"/>
              </a:rPr>
              <a:t> = 2</a:t>
            </a:r>
            <a:r>
              <a:rPr lang="en-US" i="1" baseline="30000" dirty="0" smtClean="0">
                <a:latin typeface="Times New Roman" pitchFamily="18" charset="0"/>
                <a:cs typeface="Arial" charset="0"/>
              </a:rPr>
              <a:t>k</a:t>
            </a:r>
            <a:r>
              <a:rPr lang="en-US" dirty="0" smtClean="0">
                <a:latin typeface="Times New Roman" pitchFamily="18" charset="0"/>
                <a:cs typeface="Arial" charset="0"/>
              </a:rPr>
              <a:t> </a:t>
            </a:r>
            <a:r>
              <a:rPr lang="en-US" dirty="0" smtClean="0">
                <a:latin typeface="Arial" charset="0"/>
                <a:cs typeface="Arial" charset="0"/>
              </a:rPr>
              <a:t>–</a:t>
            </a:r>
            <a:r>
              <a:rPr lang="en-US" dirty="0" smtClean="0">
                <a:latin typeface="Times New Roman" pitchFamily="18" charset="0"/>
                <a:cs typeface="Arial" charset="0"/>
              </a:rPr>
              <a:t> 1</a:t>
            </a:r>
            <a:r>
              <a:rPr lang="en-US" dirty="0" smtClean="0">
                <a:latin typeface="Arial" charset="0"/>
                <a:cs typeface="Arial" charset="0"/>
              </a:rPr>
              <a:t> where </a:t>
            </a:r>
            <a:r>
              <a:rPr lang="en-US" i="1" dirty="0" smtClean="0">
                <a:latin typeface="Times New Roman" pitchFamily="18" charset="0"/>
                <a:cs typeface="Arial" charset="0"/>
              </a:rPr>
              <a:t>k</a:t>
            </a:r>
            <a:r>
              <a:rPr lang="en-US" dirty="0" smtClean="0">
                <a:latin typeface="Arial" charset="0"/>
                <a:cs typeface="Arial" charset="0"/>
              </a:rPr>
              <a:t> is an integer</a:t>
            </a:r>
            <a:endParaRPr lang="en-US" dirty="0" smtClean="0">
              <a:latin typeface="Times New Roman" pitchFamily="18" charset="0"/>
              <a:cs typeface="Arial" charset="0"/>
            </a:endParaRPr>
          </a:p>
          <a:p>
            <a:pPr>
              <a:buNone/>
            </a:pPr>
            <a:r>
              <a:rPr lang="en-US" dirty="0" smtClean="0">
                <a:latin typeface="Arial" charset="0"/>
                <a:cs typeface="Arial" charset="0"/>
              </a:rPr>
              <a:t>	Then </a:t>
            </a:r>
            <a:r>
              <a:rPr lang="en-US" dirty="0" smtClean="0">
                <a:latin typeface="Times New Roman" pitchFamily="18" charset="0"/>
                <a:cs typeface="Arial" charset="0"/>
              </a:rPr>
              <a:t>(</a:t>
            </a:r>
            <a:r>
              <a:rPr lang="en-US" i="1" dirty="0" smtClean="0">
                <a:latin typeface="Times New Roman" pitchFamily="18" charset="0"/>
                <a:cs typeface="Arial" charset="0"/>
              </a:rPr>
              <a:t>n</a:t>
            </a:r>
            <a:r>
              <a:rPr lang="en-US" dirty="0" smtClean="0">
                <a:latin typeface="Times New Roman" pitchFamily="18" charset="0"/>
                <a:cs typeface="Arial" charset="0"/>
              </a:rPr>
              <a:t> </a:t>
            </a:r>
            <a:r>
              <a:rPr lang="en-US" dirty="0" smtClean="0">
                <a:latin typeface="Arial" charset="0"/>
                <a:cs typeface="Arial" charset="0"/>
              </a:rPr>
              <a:t>–</a:t>
            </a:r>
            <a:r>
              <a:rPr lang="en-US" dirty="0" smtClean="0">
                <a:latin typeface="Times New Roman" pitchFamily="18" charset="0"/>
                <a:cs typeface="Arial" charset="0"/>
              </a:rPr>
              <a:t> 1)/2 = (2</a:t>
            </a:r>
            <a:r>
              <a:rPr lang="en-US" i="1" baseline="30000" dirty="0" smtClean="0">
                <a:latin typeface="Times New Roman" pitchFamily="18" charset="0"/>
                <a:cs typeface="Arial" charset="0"/>
              </a:rPr>
              <a:t>k</a:t>
            </a:r>
            <a:r>
              <a:rPr lang="en-US" dirty="0" smtClean="0">
                <a:latin typeface="Times New Roman" pitchFamily="18" charset="0"/>
                <a:cs typeface="Arial" charset="0"/>
              </a:rPr>
              <a:t> </a:t>
            </a:r>
            <a:r>
              <a:rPr lang="en-US" dirty="0" smtClean="0">
                <a:latin typeface="Arial" charset="0"/>
                <a:cs typeface="Arial" charset="0"/>
              </a:rPr>
              <a:t>–</a:t>
            </a:r>
            <a:r>
              <a:rPr lang="en-US" dirty="0" smtClean="0">
                <a:latin typeface="Times New Roman" pitchFamily="18" charset="0"/>
                <a:cs typeface="Arial" charset="0"/>
              </a:rPr>
              <a:t> 1 </a:t>
            </a:r>
            <a:r>
              <a:rPr lang="en-US" dirty="0" smtClean="0">
                <a:latin typeface="Arial" charset="0"/>
                <a:cs typeface="Arial" charset="0"/>
              </a:rPr>
              <a:t>–</a:t>
            </a:r>
            <a:r>
              <a:rPr lang="en-US" dirty="0" smtClean="0">
                <a:latin typeface="Times New Roman" pitchFamily="18" charset="0"/>
                <a:cs typeface="Arial" charset="0"/>
              </a:rPr>
              <a:t> 1)/2 = 2</a:t>
            </a:r>
            <a:r>
              <a:rPr lang="en-US" i="1" baseline="30000" dirty="0" smtClean="0">
                <a:latin typeface="Times New Roman" pitchFamily="18" charset="0"/>
                <a:cs typeface="Arial" charset="0"/>
              </a:rPr>
              <a:t>k</a:t>
            </a:r>
            <a:r>
              <a:rPr lang="en-US" baseline="30000" dirty="0" smtClean="0">
                <a:latin typeface="Times New Roman" pitchFamily="18" charset="0"/>
                <a:cs typeface="Arial" charset="0"/>
              </a:rPr>
              <a:t> </a:t>
            </a:r>
            <a:r>
              <a:rPr lang="en-US" baseline="30000" dirty="0" smtClean="0">
                <a:latin typeface="Arial" charset="0"/>
                <a:cs typeface="Arial" charset="0"/>
              </a:rPr>
              <a:t>–</a:t>
            </a:r>
            <a:r>
              <a:rPr lang="en-US" baseline="30000" dirty="0" smtClean="0">
                <a:latin typeface="Times New Roman" pitchFamily="18" charset="0"/>
                <a:cs typeface="Arial" charset="0"/>
              </a:rPr>
              <a:t> 1</a:t>
            </a:r>
            <a:r>
              <a:rPr lang="en-US" dirty="0" smtClean="0">
                <a:latin typeface="Times New Roman" pitchFamily="18" charset="0"/>
                <a:cs typeface="Arial" charset="0"/>
              </a:rPr>
              <a:t> </a:t>
            </a:r>
            <a:r>
              <a:rPr lang="en-US" dirty="0" smtClean="0">
                <a:latin typeface="Arial" charset="0"/>
                <a:cs typeface="Arial" charset="0"/>
              </a:rPr>
              <a:t>–</a:t>
            </a:r>
            <a:r>
              <a:rPr lang="en-US" dirty="0" smtClean="0">
                <a:latin typeface="Times New Roman" pitchFamily="18" charset="0"/>
                <a:cs typeface="Arial" charset="0"/>
              </a:rPr>
              <a:t> 1</a:t>
            </a:r>
          </a:p>
        </p:txBody>
      </p:sp>
      <p:graphicFrame>
        <p:nvGraphicFramePr>
          <p:cNvPr id="7170" name="Object 4"/>
          <p:cNvGraphicFramePr>
            <a:graphicFrameLocks noChangeAspect="1"/>
          </p:cNvGraphicFramePr>
          <p:nvPr/>
        </p:nvGraphicFramePr>
        <p:xfrm>
          <a:off x="2555875" y="2492375"/>
          <a:ext cx="3600450" cy="1243013"/>
        </p:xfrm>
        <a:graphic>
          <a:graphicData uri="http://schemas.openxmlformats.org/presentationml/2006/ole">
            <mc:AlternateContent xmlns:mc="http://schemas.openxmlformats.org/markup-compatibility/2006">
              <mc:Choice xmlns:v="urn:schemas-microsoft-com:vml" Requires="v">
                <p:oleObj spid="_x0000_s286727" name="Equation" r:id="rId4" imgW="1765080" imgH="609480" progId="Equation.3">
                  <p:embed/>
                </p:oleObj>
              </mc:Choice>
              <mc:Fallback>
                <p:oleObj name="Equation" r:id="rId4" imgW="1765080" imgH="609480" progId="Equation.3">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55875" y="2492375"/>
                        <a:ext cx="3600450" cy="12430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p:cNvSpPr>
          <p:nvPr>
            <p:ph type="title" idx="4294967295"/>
          </p:nvPr>
        </p:nvSpPr>
        <p:spPr/>
        <p:txBody>
          <a:bodyPr/>
          <a:lstStyle/>
          <a:p>
            <a:r>
              <a:rPr lang="en-US" smtClean="0">
                <a:latin typeface="Arial" charset="0"/>
                <a:cs typeface="Arial" charset="0"/>
              </a:rPr>
              <a:t>Recursive Functions</a:t>
            </a:r>
          </a:p>
        </p:txBody>
      </p:sp>
      <p:sp>
        <p:nvSpPr>
          <p:cNvPr id="90115" name="Rectangle 3"/>
          <p:cNvSpPr>
            <a:spLocks noGrp="1"/>
          </p:cNvSpPr>
          <p:nvPr>
            <p:ph type="body" idx="4294967295"/>
          </p:nvPr>
        </p:nvSpPr>
        <p:spPr/>
        <p:txBody>
          <a:bodyPr/>
          <a:lstStyle/>
          <a:p>
            <a:pPr>
              <a:buFont typeface="Arial" charset="0"/>
              <a:buNone/>
            </a:pPr>
            <a:r>
              <a:rPr lang="en-US" sz="2400" dirty="0" smtClean="0">
                <a:latin typeface="Arial" charset="0"/>
                <a:cs typeface="Arial" charset="0"/>
              </a:rPr>
              <a:t>	</a:t>
            </a:r>
            <a:r>
              <a:rPr lang="en-US" dirty="0" smtClean="0">
                <a:latin typeface="Arial" charset="0"/>
                <a:cs typeface="Arial" charset="0"/>
              </a:rPr>
              <a:t>For example, searching a list of size </a:t>
            </a:r>
            <a:r>
              <a:rPr lang="en-US" dirty="0" smtClean="0">
                <a:latin typeface="Times New Roman" pitchFamily="18" charset="0"/>
                <a:cs typeface="Arial" charset="0"/>
              </a:rPr>
              <a:t>31</a:t>
            </a:r>
            <a:r>
              <a:rPr lang="en-US" dirty="0" smtClean="0">
                <a:latin typeface="Arial" charset="0"/>
                <a:cs typeface="Arial" charset="0"/>
              </a:rPr>
              <a:t> requires us to check the center</a:t>
            </a:r>
          </a:p>
          <a:p>
            <a:pPr>
              <a:buFont typeface="Arial" charset="0"/>
              <a:buNone/>
            </a:pPr>
            <a:r>
              <a:rPr lang="en-US" dirty="0" smtClean="0">
                <a:latin typeface="Arial" charset="0"/>
                <a:cs typeface="Arial" charset="0"/>
              </a:rPr>
              <a:t>	</a:t>
            </a:r>
          </a:p>
          <a:p>
            <a:pPr>
              <a:buFont typeface="Arial" charset="0"/>
              <a:buNone/>
            </a:pPr>
            <a:r>
              <a:rPr lang="en-US" dirty="0" smtClean="0">
                <a:latin typeface="Arial" charset="0"/>
                <a:cs typeface="Arial" charset="0"/>
              </a:rPr>
              <a:t>	If it is not found, we must check one of the two halves, each of which is size </a:t>
            </a:r>
            <a:r>
              <a:rPr lang="en-US" dirty="0" smtClean="0">
                <a:latin typeface="Times New Roman" pitchFamily="18" charset="0"/>
                <a:cs typeface="Arial" charset="0"/>
              </a:rPr>
              <a:t>15</a:t>
            </a:r>
          </a:p>
          <a:p>
            <a:pPr>
              <a:buFont typeface="Arial" charset="0"/>
              <a:buNone/>
            </a:pPr>
            <a:r>
              <a:rPr lang="en-US" dirty="0" smtClean="0">
                <a:latin typeface="Arial" charset="0"/>
                <a:cs typeface="Arial" charset="0"/>
              </a:rPr>
              <a:t>			</a:t>
            </a:r>
            <a:r>
              <a:rPr lang="en-US" dirty="0" smtClean="0">
                <a:latin typeface="Times New Roman" pitchFamily="18" charset="0"/>
                <a:cs typeface="Arial" charset="0"/>
              </a:rPr>
              <a:t>31 = 2</a:t>
            </a:r>
            <a:r>
              <a:rPr lang="en-US" baseline="30000" dirty="0" smtClean="0">
                <a:latin typeface="Times New Roman" pitchFamily="18" charset="0"/>
                <a:cs typeface="Arial" charset="0"/>
              </a:rPr>
              <a:t>5</a:t>
            </a:r>
            <a:r>
              <a:rPr lang="en-US" dirty="0" smtClean="0">
                <a:latin typeface="Times New Roman" pitchFamily="18" charset="0"/>
                <a:cs typeface="Arial" charset="0"/>
              </a:rPr>
              <a:t> </a:t>
            </a:r>
            <a:r>
              <a:rPr lang="en-US" dirty="0" smtClean="0">
                <a:latin typeface="Arial" charset="0"/>
                <a:cs typeface="Arial" charset="0"/>
              </a:rPr>
              <a:t>–</a:t>
            </a:r>
            <a:r>
              <a:rPr lang="en-US" dirty="0" smtClean="0">
                <a:latin typeface="Times New Roman" pitchFamily="18" charset="0"/>
                <a:cs typeface="Arial" charset="0"/>
              </a:rPr>
              <a:t> 1</a:t>
            </a:r>
          </a:p>
          <a:p>
            <a:pPr>
              <a:buFont typeface="Arial" charset="0"/>
              <a:buNone/>
            </a:pPr>
            <a:r>
              <a:rPr lang="en-US" dirty="0" smtClean="0">
                <a:latin typeface="Arial" charset="0"/>
                <a:cs typeface="Arial" charset="0"/>
              </a:rPr>
              <a:t>			</a:t>
            </a:r>
            <a:r>
              <a:rPr lang="en-US" dirty="0" smtClean="0">
                <a:latin typeface="Times New Roman" pitchFamily="18" charset="0"/>
                <a:cs typeface="Arial" charset="0"/>
              </a:rPr>
              <a:t>15 = 2</a:t>
            </a:r>
            <a:r>
              <a:rPr lang="en-US" baseline="30000" dirty="0" smtClean="0">
                <a:latin typeface="Times New Roman" pitchFamily="18" charset="0"/>
                <a:cs typeface="Arial" charset="0"/>
              </a:rPr>
              <a:t>4</a:t>
            </a:r>
            <a:r>
              <a:rPr lang="en-US" dirty="0" smtClean="0">
                <a:latin typeface="Times New Roman" pitchFamily="18" charset="0"/>
                <a:cs typeface="Arial" charset="0"/>
              </a:rPr>
              <a:t> </a:t>
            </a:r>
            <a:r>
              <a:rPr lang="en-US" dirty="0" smtClean="0">
                <a:latin typeface="Arial" charset="0"/>
                <a:cs typeface="Arial" charset="0"/>
              </a:rPr>
              <a:t>–</a:t>
            </a:r>
            <a:r>
              <a:rPr lang="en-US" dirty="0" smtClean="0">
                <a:latin typeface="Times New Roman" pitchFamily="18" charset="0"/>
                <a:cs typeface="Arial" charset="0"/>
              </a:rPr>
              <a:t> 1</a:t>
            </a:r>
          </a:p>
        </p:txBody>
      </p:sp>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2"/>
          <p:cNvSpPr>
            <a:spLocks noGrp="1"/>
          </p:cNvSpPr>
          <p:nvPr>
            <p:ph type="title" idx="4294967295"/>
          </p:nvPr>
        </p:nvSpPr>
        <p:spPr/>
        <p:txBody>
          <a:bodyPr/>
          <a:lstStyle/>
          <a:p>
            <a:r>
              <a:rPr lang="en-US" smtClean="0">
                <a:latin typeface="Arial" charset="0"/>
                <a:cs typeface="Arial" charset="0"/>
              </a:rPr>
              <a:t>Recursive Functions</a:t>
            </a:r>
          </a:p>
        </p:txBody>
      </p:sp>
      <p:sp>
        <p:nvSpPr>
          <p:cNvPr id="8196" name="Rectangle 3"/>
          <p:cNvSpPr>
            <a:spLocks noGrp="1"/>
          </p:cNvSpPr>
          <p:nvPr>
            <p:ph type="body" idx="4294967295"/>
          </p:nvPr>
        </p:nvSpPr>
        <p:spPr/>
        <p:txBody>
          <a:bodyPr/>
          <a:lstStyle/>
          <a:p>
            <a:pPr>
              <a:buFont typeface="Arial" charset="0"/>
              <a:buNone/>
            </a:pPr>
            <a:r>
              <a:rPr lang="en-US" sz="2400" dirty="0" smtClean="0">
                <a:latin typeface="Arial" charset="0"/>
                <a:cs typeface="Arial" charset="0"/>
              </a:rPr>
              <a:t>	</a:t>
            </a:r>
            <a:r>
              <a:rPr lang="en-US" dirty="0" smtClean="0">
                <a:latin typeface="Arial" charset="0"/>
                <a:cs typeface="Arial" charset="0"/>
              </a:rPr>
              <a:t>Thus, we can write</a:t>
            </a:r>
          </a:p>
        </p:txBody>
      </p:sp>
      <p:graphicFrame>
        <p:nvGraphicFramePr>
          <p:cNvPr id="8194" name="Object 4"/>
          <p:cNvGraphicFramePr>
            <a:graphicFrameLocks noChangeAspect="1"/>
          </p:cNvGraphicFramePr>
          <p:nvPr/>
        </p:nvGraphicFramePr>
        <p:xfrm>
          <a:off x="2484438" y="2276475"/>
          <a:ext cx="3705225" cy="4040188"/>
        </p:xfrm>
        <a:graphic>
          <a:graphicData uri="http://schemas.openxmlformats.org/presentationml/2006/ole">
            <mc:AlternateContent xmlns:mc="http://schemas.openxmlformats.org/markup-compatibility/2006">
              <mc:Choice xmlns:v="urn:schemas-microsoft-com:vml" Requires="v">
                <p:oleObj spid="_x0000_s287751" name="Equation" r:id="rId4" imgW="1815840" imgH="1981080" progId="Equation.3">
                  <p:embed/>
                </p:oleObj>
              </mc:Choice>
              <mc:Fallback>
                <p:oleObj name="Equation" r:id="rId4" imgW="1815840" imgH="1981080" progId="Equation.3">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84438" y="2276475"/>
                        <a:ext cx="3705225" cy="40401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2"/>
          <p:cNvSpPr>
            <a:spLocks noGrp="1"/>
          </p:cNvSpPr>
          <p:nvPr>
            <p:ph type="title" idx="4294967295"/>
          </p:nvPr>
        </p:nvSpPr>
        <p:spPr/>
        <p:txBody>
          <a:bodyPr/>
          <a:lstStyle/>
          <a:p>
            <a:r>
              <a:rPr lang="en-US" smtClean="0">
                <a:latin typeface="Arial" charset="0"/>
                <a:cs typeface="Arial" charset="0"/>
              </a:rPr>
              <a:t>Recursive Functions</a:t>
            </a:r>
          </a:p>
        </p:txBody>
      </p:sp>
      <p:sp>
        <p:nvSpPr>
          <p:cNvPr id="9220" name="Rectangle 3"/>
          <p:cNvSpPr>
            <a:spLocks noGrp="1"/>
          </p:cNvSpPr>
          <p:nvPr>
            <p:ph type="body" idx="4294967295"/>
          </p:nvPr>
        </p:nvSpPr>
        <p:spPr/>
        <p:txBody>
          <a:bodyPr/>
          <a:lstStyle/>
          <a:p>
            <a:pPr>
              <a:buFont typeface="Arial" charset="0"/>
              <a:buNone/>
            </a:pPr>
            <a:r>
              <a:rPr lang="en-US" sz="2400" dirty="0" smtClean="0">
                <a:latin typeface="Arial" charset="0"/>
                <a:cs typeface="Arial" charset="0"/>
              </a:rPr>
              <a:t>	</a:t>
            </a:r>
            <a:r>
              <a:rPr lang="en-US" dirty="0" smtClean="0">
                <a:latin typeface="Arial" charset="0"/>
                <a:cs typeface="Arial" charset="0"/>
              </a:rPr>
              <a:t>Notice the pattern with one more step:</a:t>
            </a:r>
          </a:p>
        </p:txBody>
      </p:sp>
      <p:graphicFrame>
        <p:nvGraphicFramePr>
          <p:cNvPr id="9218" name="Object 4"/>
          <p:cNvGraphicFramePr>
            <a:graphicFrameLocks noChangeAspect="1"/>
          </p:cNvGraphicFramePr>
          <p:nvPr/>
        </p:nvGraphicFramePr>
        <p:xfrm>
          <a:off x="2700338" y="2492375"/>
          <a:ext cx="3032125" cy="2979738"/>
        </p:xfrm>
        <a:graphic>
          <a:graphicData uri="http://schemas.openxmlformats.org/presentationml/2006/ole">
            <mc:AlternateContent xmlns:mc="http://schemas.openxmlformats.org/markup-compatibility/2006">
              <mc:Choice xmlns:v="urn:schemas-microsoft-com:vml" Requires="v">
                <p:oleObj spid="_x0000_s288775" name="Equation" r:id="rId4" imgW="1485720" imgH="1460160" progId="Equation.3">
                  <p:embed/>
                </p:oleObj>
              </mc:Choice>
              <mc:Fallback>
                <p:oleObj name="Equation" r:id="rId4" imgW="1485720" imgH="1460160" progId="Equation.3">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00338" y="2492375"/>
                        <a:ext cx="3032125" cy="29797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221" name="Oval 5"/>
          <p:cNvSpPr>
            <a:spLocks noChangeArrowheads="1"/>
          </p:cNvSpPr>
          <p:nvPr/>
        </p:nvSpPr>
        <p:spPr bwMode="auto">
          <a:xfrm>
            <a:off x="3563938" y="4076700"/>
            <a:ext cx="288925" cy="288925"/>
          </a:xfrm>
          <a:prstGeom prst="ellipse">
            <a:avLst/>
          </a:prstGeom>
          <a:noFill/>
          <a:ln w="38100">
            <a:solidFill>
              <a:srgbClr val="FF0000"/>
            </a:solidFill>
            <a:round/>
            <a:headEnd/>
            <a:tailEnd/>
          </a:ln>
        </p:spPr>
        <p:txBody>
          <a:bodyPr wrap="none" anchor="ctr"/>
          <a:lstStyle/>
          <a:p>
            <a:endParaRPr lang="en-CA"/>
          </a:p>
        </p:txBody>
      </p:sp>
      <p:sp>
        <p:nvSpPr>
          <p:cNvPr id="9222" name="Oval 6"/>
          <p:cNvSpPr>
            <a:spLocks noChangeArrowheads="1"/>
          </p:cNvSpPr>
          <p:nvPr/>
        </p:nvSpPr>
        <p:spPr bwMode="auto">
          <a:xfrm>
            <a:off x="3562350" y="4579938"/>
            <a:ext cx="288925" cy="288925"/>
          </a:xfrm>
          <a:prstGeom prst="ellipse">
            <a:avLst/>
          </a:prstGeom>
          <a:noFill/>
          <a:ln w="38100">
            <a:solidFill>
              <a:srgbClr val="FF0000"/>
            </a:solidFill>
            <a:round/>
            <a:headEnd/>
            <a:tailEnd/>
          </a:ln>
        </p:spPr>
        <p:txBody>
          <a:bodyPr wrap="none" anchor="ctr"/>
          <a:lstStyle/>
          <a:p>
            <a:endParaRPr lang="en-CA"/>
          </a:p>
        </p:txBody>
      </p:sp>
      <p:sp>
        <p:nvSpPr>
          <p:cNvPr id="9223" name="Oval 7"/>
          <p:cNvSpPr>
            <a:spLocks noChangeArrowheads="1"/>
          </p:cNvSpPr>
          <p:nvPr/>
        </p:nvSpPr>
        <p:spPr bwMode="auto">
          <a:xfrm>
            <a:off x="3560763" y="2492375"/>
            <a:ext cx="288925" cy="288925"/>
          </a:xfrm>
          <a:prstGeom prst="ellipse">
            <a:avLst/>
          </a:prstGeom>
          <a:noFill/>
          <a:ln w="38100">
            <a:solidFill>
              <a:srgbClr val="FF0000"/>
            </a:solidFill>
            <a:round/>
            <a:headEnd/>
            <a:tailEnd/>
          </a:ln>
        </p:spPr>
        <p:txBody>
          <a:bodyPr wrap="none" anchor="ctr"/>
          <a:lstStyle/>
          <a:p>
            <a:endParaRPr lang="en-CA"/>
          </a:p>
        </p:txBody>
      </p:sp>
      <p:sp>
        <p:nvSpPr>
          <p:cNvPr id="9224" name="Oval 8"/>
          <p:cNvSpPr>
            <a:spLocks noChangeArrowheads="1"/>
          </p:cNvSpPr>
          <p:nvPr/>
        </p:nvSpPr>
        <p:spPr bwMode="auto">
          <a:xfrm>
            <a:off x="4356100" y="2492375"/>
            <a:ext cx="652463" cy="576263"/>
          </a:xfrm>
          <a:prstGeom prst="ellipse">
            <a:avLst/>
          </a:prstGeom>
          <a:noFill/>
          <a:ln w="38100">
            <a:solidFill>
              <a:srgbClr val="FF0000"/>
            </a:solidFill>
            <a:round/>
            <a:headEnd/>
            <a:tailEnd/>
          </a:ln>
        </p:spPr>
        <p:txBody>
          <a:bodyPr wrap="none" anchor="ctr"/>
          <a:lstStyle/>
          <a:p>
            <a:endParaRPr lang="en-CA"/>
          </a:p>
        </p:txBody>
      </p:sp>
      <p:sp>
        <p:nvSpPr>
          <p:cNvPr id="9225" name="Oval 9"/>
          <p:cNvSpPr>
            <a:spLocks noChangeArrowheads="1"/>
          </p:cNvSpPr>
          <p:nvPr/>
        </p:nvSpPr>
        <p:spPr bwMode="auto">
          <a:xfrm>
            <a:off x="4356100" y="4005263"/>
            <a:ext cx="652463" cy="576262"/>
          </a:xfrm>
          <a:prstGeom prst="ellipse">
            <a:avLst/>
          </a:prstGeom>
          <a:noFill/>
          <a:ln w="38100">
            <a:solidFill>
              <a:srgbClr val="FF0000"/>
            </a:solidFill>
            <a:round/>
            <a:headEnd/>
            <a:tailEnd/>
          </a:ln>
        </p:spPr>
        <p:txBody>
          <a:bodyPr wrap="none" anchor="ctr"/>
          <a:lstStyle/>
          <a:p>
            <a:endParaRPr lang="en-CA"/>
          </a:p>
        </p:txBody>
      </p:sp>
      <p:sp>
        <p:nvSpPr>
          <p:cNvPr id="9226" name="Oval 10"/>
          <p:cNvSpPr>
            <a:spLocks noChangeArrowheads="1"/>
          </p:cNvSpPr>
          <p:nvPr/>
        </p:nvSpPr>
        <p:spPr bwMode="auto">
          <a:xfrm>
            <a:off x="4356100" y="4581525"/>
            <a:ext cx="652463" cy="576263"/>
          </a:xfrm>
          <a:prstGeom prst="ellipse">
            <a:avLst/>
          </a:prstGeom>
          <a:noFill/>
          <a:ln w="38100">
            <a:solidFill>
              <a:srgbClr val="FF0000"/>
            </a:solidFill>
            <a:round/>
            <a:headEnd/>
            <a:tailEnd/>
          </a:ln>
        </p:spPr>
        <p:txBody>
          <a:bodyPr wrap="none" anchor="ctr"/>
          <a:lstStyle/>
          <a:p>
            <a:endParaRPr lang="en-CA"/>
          </a:p>
        </p:txBody>
      </p:sp>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2"/>
          <p:cNvSpPr>
            <a:spLocks noGrp="1"/>
          </p:cNvSpPr>
          <p:nvPr>
            <p:ph type="title" idx="4294967295"/>
          </p:nvPr>
        </p:nvSpPr>
        <p:spPr/>
        <p:txBody>
          <a:bodyPr/>
          <a:lstStyle/>
          <a:p>
            <a:r>
              <a:rPr lang="en-US" smtClean="0">
                <a:latin typeface="Arial" charset="0"/>
                <a:cs typeface="Arial" charset="0"/>
              </a:rPr>
              <a:t>Recursive Functions</a:t>
            </a:r>
          </a:p>
        </p:txBody>
      </p:sp>
      <p:sp>
        <p:nvSpPr>
          <p:cNvPr id="10244" name="Rectangle 3"/>
          <p:cNvSpPr>
            <a:spLocks noGrp="1"/>
          </p:cNvSpPr>
          <p:nvPr>
            <p:ph type="body" idx="4294967295"/>
          </p:nvPr>
        </p:nvSpPr>
        <p:spPr/>
        <p:txBody>
          <a:bodyPr/>
          <a:lstStyle/>
          <a:p>
            <a:pPr>
              <a:buFont typeface="Arial" charset="0"/>
              <a:buNone/>
            </a:pPr>
            <a:r>
              <a:rPr lang="en-US" sz="2400" dirty="0" smtClean="0">
                <a:latin typeface="Arial" charset="0"/>
                <a:cs typeface="Arial" charset="0"/>
              </a:rPr>
              <a:t>	</a:t>
            </a:r>
            <a:r>
              <a:rPr lang="en-US" dirty="0" smtClean="0">
                <a:latin typeface="Arial" charset="0"/>
                <a:cs typeface="Arial" charset="0"/>
              </a:rPr>
              <a:t>Thus, in general, we may deduce that after </a:t>
            </a:r>
            <a:r>
              <a:rPr lang="en-US" i="1" dirty="0" smtClean="0">
                <a:latin typeface="Times New Roman" pitchFamily="18" charset="0"/>
                <a:cs typeface="Arial" charset="0"/>
              </a:rPr>
              <a:t>k</a:t>
            </a:r>
            <a:r>
              <a:rPr lang="en-US" dirty="0" smtClean="0">
                <a:latin typeface="Times New Roman" pitchFamily="18" charset="0"/>
                <a:cs typeface="Arial" charset="0"/>
              </a:rPr>
              <a:t> </a:t>
            </a:r>
            <a:r>
              <a:rPr lang="en-US" dirty="0" smtClean="0">
                <a:latin typeface="Arial" charset="0"/>
                <a:cs typeface="Arial" charset="0"/>
              </a:rPr>
              <a:t>–</a:t>
            </a:r>
            <a:r>
              <a:rPr lang="en-US" dirty="0" smtClean="0">
                <a:latin typeface="Times New Roman" pitchFamily="18" charset="0"/>
                <a:cs typeface="Arial" charset="0"/>
              </a:rPr>
              <a:t> 1</a:t>
            </a:r>
            <a:r>
              <a:rPr lang="en-US" dirty="0" smtClean="0">
                <a:latin typeface="Arial" charset="0"/>
                <a:cs typeface="Arial" charset="0"/>
              </a:rPr>
              <a:t> steps:</a:t>
            </a:r>
          </a:p>
          <a:p>
            <a:endParaRPr lang="en-US" dirty="0" smtClean="0">
              <a:latin typeface="Arial" charset="0"/>
              <a:cs typeface="Arial" charset="0"/>
            </a:endParaRPr>
          </a:p>
          <a:p>
            <a:endParaRPr lang="en-US" dirty="0" smtClean="0">
              <a:latin typeface="Arial" charset="0"/>
              <a:cs typeface="Arial" charset="0"/>
            </a:endParaRPr>
          </a:p>
          <a:p>
            <a:endParaRPr lang="en-US" dirty="0" smtClean="0">
              <a:latin typeface="Arial" charset="0"/>
              <a:cs typeface="Arial" charset="0"/>
            </a:endParaRPr>
          </a:p>
          <a:p>
            <a:pPr>
              <a:buFont typeface="Arial" charset="0"/>
              <a:buNone/>
            </a:pPr>
            <a:r>
              <a:rPr lang="en-US" dirty="0" smtClean="0">
                <a:latin typeface="Arial" charset="0"/>
                <a:cs typeface="Arial" charset="0"/>
              </a:rPr>
              <a:t>	</a:t>
            </a:r>
          </a:p>
          <a:p>
            <a:pPr>
              <a:buFont typeface="Arial" charset="0"/>
              <a:buNone/>
            </a:pPr>
            <a:endParaRPr lang="en-US" dirty="0" smtClean="0">
              <a:latin typeface="Arial" charset="0"/>
              <a:cs typeface="Arial" charset="0"/>
            </a:endParaRPr>
          </a:p>
          <a:p>
            <a:pPr>
              <a:buFont typeface="Arial" charset="0"/>
              <a:buNone/>
            </a:pPr>
            <a:r>
              <a:rPr lang="en-US" dirty="0" smtClean="0">
                <a:latin typeface="Arial" charset="0"/>
                <a:cs typeface="Arial" charset="0"/>
              </a:rPr>
              <a:t>	because </a:t>
            </a:r>
            <a:r>
              <a:rPr lang="en-US" dirty="0" smtClean="0">
                <a:latin typeface="Times New Roman" pitchFamily="18" charset="0"/>
                <a:cs typeface="Arial" charset="0"/>
              </a:rPr>
              <a:t>T(1) = 1</a:t>
            </a:r>
            <a:endParaRPr lang="en-US" sz="1800" dirty="0" smtClean="0">
              <a:latin typeface="Times New Roman" pitchFamily="18" charset="0"/>
              <a:cs typeface="Arial" charset="0"/>
            </a:endParaRPr>
          </a:p>
        </p:txBody>
      </p:sp>
      <p:graphicFrame>
        <p:nvGraphicFramePr>
          <p:cNvPr id="10242" name="Object 4"/>
          <p:cNvGraphicFramePr>
            <a:graphicFrameLocks noChangeAspect="1"/>
          </p:cNvGraphicFramePr>
          <p:nvPr/>
        </p:nvGraphicFramePr>
        <p:xfrm>
          <a:off x="2484438" y="2420938"/>
          <a:ext cx="3602037" cy="1477962"/>
        </p:xfrm>
        <a:graphic>
          <a:graphicData uri="http://schemas.openxmlformats.org/presentationml/2006/ole">
            <mc:AlternateContent xmlns:mc="http://schemas.openxmlformats.org/markup-compatibility/2006">
              <mc:Choice xmlns:v="urn:schemas-microsoft-com:vml" Requires="v">
                <p:oleObj spid="_x0000_s289799" name="Equation" r:id="rId4" imgW="1765080" imgH="723600" progId="Equation.3">
                  <p:embed/>
                </p:oleObj>
              </mc:Choice>
              <mc:Fallback>
                <p:oleObj name="Equation" r:id="rId4" imgW="1765080" imgH="723600" progId="Equation.3">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84438" y="2420938"/>
                        <a:ext cx="3602037" cy="14779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p:cNvSpPr>
          <p:nvPr>
            <p:ph type="title" idx="4294967295"/>
          </p:nvPr>
        </p:nvSpPr>
        <p:spPr/>
        <p:txBody>
          <a:bodyPr/>
          <a:lstStyle/>
          <a:p>
            <a:r>
              <a:rPr lang="en-US" smtClean="0">
                <a:latin typeface="Arial" charset="0"/>
                <a:cs typeface="Arial" charset="0"/>
              </a:rPr>
              <a:t>Motivation</a:t>
            </a:r>
          </a:p>
        </p:txBody>
      </p:sp>
      <p:sp>
        <p:nvSpPr>
          <p:cNvPr id="27651" name="Rectangle 3"/>
          <p:cNvSpPr>
            <a:spLocks noGrp="1"/>
          </p:cNvSpPr>
          <p:nvPr>
            <p:ph type="body" idx="4294967295"/>
          </p:nvPr>
        </p:nvSpPr>
        <p:spPr>
          <a:xfrm>
            <a:off x="457200" y="1639888"/>
            <a:ext cx="8229600" cy="4525962"/>
          </a:xfrm>
        </p:spPr>
        <p:txBody>
          <a:bodyPr/>
          <a:lstStyle/>
          <a:p>
            <a:pPr>
              <a:buFont typeface="Arial" charset="0"/>
              <a:buNone/>
            </a:pPr>
            <a:r>
              <a:rPr lang="en-CA" smtClean="0">
                <a:latin typeface="Arial" charset="0"/>
                <a:cs typeface="Arial" charset="0"/>
              </a:rPr>
              <a:t>	If we are storing objects which are not related, the hash table has, in many cases, optimal characteristics:</a:t>
            </a:r>
          </a:p>
          <a:p>
            <a:pPr lvl="1"/>
            <a:r>
              <a:rPr lang="en-CA" smtClean="0">
                <a:latin typeface="Arial" charset="0"/>
                <a:cs typeface="Arial" charset="0"/>
              </a:rPr>
              <a:t>Many operations are </a:t>
            </a:r>
            <a:r>
              <a:rPr lang="en-US" b="1" smtClean="0">
                <a:latin typeface="Symbol" pitchFamily="18" charset="2"/>
                <a:cs typeface="Arial" charset="0"/>
              </a:rPr>
              <a:t>Q</a:t>
            </a:r>
            <a:r>
              <a:rPr lang="en-US" smtClean="0">
                <a:latin typeface="Times New Roman" pitchFamily="18" charset="0"/>
                <a:cs typeface="Arial" charset="0"/>
              </a:rPr>
              <a:t>(1)</a:t>
            </a:r>
            <a:endParaRPr lang="en-CA" smtClean="0">
              <a:latin typeface="Arial" charset="0"/>
              <a:cs typeface="Arial" charset="0"/>
            </a:endParaRPr>
          </a:p>
          <a:p>
            <a:pPr lvl="1"/>
            <a:r>
              <a:rPr lang="en-CA" i="1" smtClean="0">
                <a:latin typeface="Arial" charset="0"/>
                <a:cs typeface="Arial" charset="0"/>
              </a:rPr>
              <a:t>I</a:t>
            </a:r>
            <a:r>
              <a:rPr lang="en-CA" smtClean="0">
                <a:latin typeface="Arial" charset="0"/>
                <a:cs typeface="Arial" charset="0"/>
              </a:rPr>
              <a:t>.</a:t>
            </a:r>
            <a:r>
              <a:rPr lang="en-CA" i="1" smtClean="0">
                <a:latin typeface="Arial" charset="0"/>
                <a:cs typeface="Arial" charset="0"/>
              </a:rPr>
              <a:t>e</a:t>
            </a:r>
            <a:r>
              <a:rPr lang="en-CA" smtClean="0">
                <a:latin typeface="Arial" charset="0"/>
                <a:cs typeface="Arial" charset="0"/>
              </a:rPr>
              <a:t>., the run times are independent of the number of objects being stored</a:t>
            </a:r>
            <a:endParaRPr lang="en-US" smtClean="0">
              <a:latin typeface="Arial" charset="0"/>
              <a:cs typeface="Arial" charset="0"/>
            </a:endParaRPr>
          </a:p>
          <a:p>
            <a:pPr>
              <a:buFont typeface="Arial" charset="0"/>
              <a:buNone/>
            </a:pPr>
            <a:endParaRPr lang="en-US" smtClean="0">
              <a:latin typeface="Arial" charset="0"/>
              <a:cs typeface="Arial" charset="0"/>
            </a:endParaRPr>
          </a:p>
          <a:p>
            <a:pPr>
              <a:buFont typeface="Arial" charset="0"/>
              <a:buNone/>
            </a:pPr>
            <a:r>
              <a:rPr lang="en-US" smtClean="0">
                <a:latin typeface="Arial" charset="0"/>
                <a:cs typeface="Arial" charset="0"/>
              </a:rPr>
              <a:t>	If we are required to store both objects and relations, both memory and time will increase</a:t>
            </a:r>
          </a:p>
          <a:p>
            <a:pPr lvl="1"/>
            <a:r>
              <a:rPr lang="en-US" smtClean="0">
                <a:latin typeface="Arial" charset="0"/>
                <a:cs typeface="Arial" charset="0"/>
              </a:rPr>
              <a:t>Our goal will be to minimize this increase</a:t>
            </a:r>
            <a:endParaRPr lang="en-CA" smtClean="0">
              <a:latin typeface="Arial" charset="0"/>
              <a:cs typeface="Arial" charset="0"/>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9" name="Rectangle 2"/>
          <p:cNvSpPr>
            <a:spLocks noGrp="1"/>
          </p:cNvSpPr>
          <p:nvPr>
            <p:ph type="title" idx="4294967295"/>
          </p:nvPr>
        </p:nvSpPr>
        <p:spPr/>
        <p:txBody>
          <a:bodyPr/>
          <a:lstStyle/>
          <a:p>
            <a:r>
              <a:rPr lang="en-US" smtClean="0">
                <a:latin typeface="Arial" charset="0"/>
                <a:cs typeface="Arial" charset="0"/>
              </a:rPr>
              <a:t>Recursive Functions</a:t>
            </a:r>
          </a:p>
        </p:txBody>
      </p:sp>
      <p:sp>
        <p:nvSpPr>
          <p:cNvPr id="11270" name="Rectangle 3"/>
          <p:cNvSpPr>
            <a:spLocks noGrp="1"/>
          </p:cNvSpPr>
          <p:nvPr>
            <p:ph type="body" idx="4294967295"/>
          </p:nvPr>
        </p:nvSpPr>
        <p:spPr/>
        <p:txBody>
          <a:bodyPr/>
          <a:lstStyle/>
          <a:p>
            <a:pPr>
              <a:buFont typeface="Arial" charset="0"/>
              <a:buNone/>
            </a:pPr>
            <a:r>
              <a:rPr lang="en-US" sz="2400" smtClean="0">
                <a:latin typeface="Arial" charset="0"/>
                <a:cs typeface="Arial" charset="0"/>
              </a:rPr>
              <a:t>	</a:t>
            </a:r>
            <a:r>
              <a:rPr lang="en-US" smtClean="0">
                <a:latin typeface="Arial" charset="0"/>
                <a:cs typeface="Arial" charset="0"/>
              </a:rPr>
              <a:t>Thus, </a:t>
            </a:r>
            <a:r>
              <a:rPr lang="en-US" smtClean="0">
                <a:latin typeface="Times New Roman" pitchFamily="18" charset="0"/>
                <a:cs typeface="Arial" charset="0"/>
              </a:rPr>
              <a:t>T(</a:t>
            </a:r>
            <a:r>
              <a:rPr lang="en-US" i="1" smtClean="0">
                <a:latin typeface="Times New Roman" pitchFamily="18" charset="0"/>
                <a:cs typeface="Arial" charset="0"/>
              </a:rPr>
              <a:t>n</a:t>
            </a:r>
            <a:r>
              <a:rPr lang="en-US" smtClean="0">
                <a:latin typeface="Times New Roman" pitchFamily="18" charset="0"/>
                <a:cs typeface="Arial" charset="0"/>
              </a:rPr>
              <a:t>) = </a:t>
            </a:r>
            <a:r>
              <a:rPr lang="en-US" i="1" smtClean="0">
                <a:latin typeface="Times New Roman" pitchFamily="18" charset="0"/>
                <a:cs typeface="Arial" charset="0"/>
              </a:rPr>
              <a:t>k</a:t>
            </a:r>
            <a:r>
              <a:rPr lang="en-US" smtClean="0">
                <a:latin typeface="Arial" charset="0"/>
                <a:cs typeface="Arial" charset="0"/>
              </a:rPr>
              <a:t>, but </a:t>
            </a:r>
            <a:r>
              <a:rPr lang="en-US" i="1" smtClean="0">
                <a:latin typeface="Times New Roman" pitchFamily="18" charset="0"/>
                <a:cs typeface="Arial" charset="0"/>
              </a:rPr>
              <a:t>n</a:t>
            </a:r>
            <a:r>
              <a:rPr lang="en-US" smtClean="0">
                <a:latin typeface="Times New Roman" pitchFamily="18" charset="0"/>
                <a:cs typeface="Arial" charset="0"/>
              </a:rPr>
              <a:t> </a:t>
            </a:r>
            <a:r>
              <a:rPr lang="en-US" smtClean="0">
                <a:latin typeface="Times New Roman" pitchFamily="18" charset="0"/>
                <a:cs typeface="Times New Roman" pitchFamily="18" charset="0"/>
              </a:rPr>
              <a:t>= 2</a:t>
            </a:r>
            <a:r>
              <a:rPr lang="en-US" i="1" baseline="30000" smtClean="0">
                <a:latin typeface="Times New Roman" pitchFamily="18" charset="0"/>
                <a:cs typeface="Times New Roman" pitchFamily="18" charset="0"/>
              </a:rPr>
              <a:t>k</a:t>
            </a:r>
            <a:r>
              <a:rPr lang="en-US" smtClean="0">
                <a:latin typeface="Times New Roman" pitchFamily="18" charset="0"/>
                <a:cs typeface="Times New Roman" pitchFamily="18" charset="0"/>
              </a:rPr>
              <a:t> – 1 </a:t>
            </a:r>
          </a:p>
          <a:p>
            <a:pPr>
              <a:buFont typeface="Arial" charset="0"/>
              <a:buNone/>
            </a:pPr>
            <a:r>
              <a:rPr lang="en-US" smtClean="0">
                <a:latin typeface="Arial" charset="0"/>
                <a:cs typeface="Arial" charset="0"/>
              </a:rPr>
              <a:t>	Therefore </a:t>
            </a:r>
            <a:r>
              <a:rPr lang="en-US" i="1" smtClean="0">
                <a:latin typeface="Times New Roman" pitchFamily="18" charset="0"/>
                <a:cs typeface="Arial" charset="0"/>
              </a:rPr>
              <a:t>k</a:t>
            </a:r>
            <a:r>
              <a:rPr lang="en-US" smtClean="0">
                <a:latin typeface="Times New Roman" pitchFamily="18" charset="0"/>
                <a:cs typeface="Arial" charset="0"/>
              </a:rPr>
              <a:t> = lg(</a:t>
            </a:r>
            <a:r>
              <a:rPr lang="en-US" i="1" smtClean="0">
                <a:latin typeface="Times New Roman" pitchFamily="18" charset="0"/>
                <a:cs typeface="Arial" charset="0"/>
              </a:rPr>
              <a:t>n</a:t>
            </a:r>
            <a:r>
              <a:rPr lang="en-US" smtClean="0">
                <a:latin typeface="Times New Roman" pitchFamily="18" charset="0"/>
                <a:cs typeface="Arial" charset="0"/>
              </a:rPr>
              <a:t> + 1)</a:t>
            </a:r>
          </a:p>
          <a:p>
            <a:pPr>
              <a:buFont typeface="Arial" charset="0"/>
              <a:buNone/>
            </a:pPr>
            <a:endParaRPr lang="en-US" smtClean="0">
              <a:latin typeface="Times New Roman" pitchFamily="18" charset="0"/>
              <a:cs typeface="Arial" charset="0"/>
            </a:endParaRPr>
          </a:p>
          <a:p>
            <a:pPr>
              <a:buFont typeface="Arial" charset="0"/>
              <a:buNone/>
            </a:pPr>
            <a:r>
              <a:rPr lang="en-US" smtClean="0">
                <a:latin typeface="Arial" charset="0"/>
                <a:cs typeface="Arial" charset="0"/>
              </a:rPr>
              <a:t>	However, recall that </a:t>
            </a:r>
            <a:r>
              <a:rPr lang="en-US" i="1" smtClean="0">
                <a:latin typeface="Times New Roman" pitchFamily="18" charset="0"/>
                <a:cs typeface="Times New Roman" pitchFamily="18" charset="0"/>
              </a:rPr>
              <a:t>f</a:t>
            </a:r>
            <a:r>
              <a:rPr lang="en-US" smtClean="0">
                <a:latin typeface="Times New Roman" pitchFamily="18" charset="0"/>
                <a:cs typeface="Times New Roman" pitchFamily="18" charset="0"/>
              </a:rPr>
              <a:t>(</a:t>
            </a:r>
            <a:r>
              <a:rPr lang="en-US" i="1" smtClean="0">
                <a:latin typeface="Times New Roman" pitchFamily="18" charset="0"/>
                <a:cs typeface="Times New Roman" pitchFamily="18" charset="0"/>
              </a:rPr>
              <a:t>n</a:t>
            </a:r>
            <a:r>
              <a:rPr lang="en-US" smtClean="0">
                <a:latin typeface="Times New Roman" pitchFamily="18" charset="0"/>
                <a:cs typeface="Times New Roman" pitchFamily="18" charset="0"/>
              </a:rPr>
              <a:t>) = </a:t>
            </a:r>
            <a:r>
              <a:rPr lang="en-US" smtClean="0">
                <a:latin typeface="Symbol" pitchFamily="18" charset="2"/>
                <a:cs typeface="Times New Roman" pitchFamily="18" charset="0"/>
              </a:rPr>
              <a:t>Q</a:t>
            </a:r>
            <a:r>
              <a:rPr lang="en-US" smtClean="0">
                <a:latin typeface="Times New Roman" pitchFamily="18" charset="0"/>
                <a:cs typeface="Times New Roman" pitchFamily="18" charset="0"/>
              </a:rPr>
              <a:t>(</a:t>
            </a:r>
            <a:r>
              <a:rPr lang="en-US" i="1" smtClean="0">
                <a:latin typeface="Times New Roman" pitchFamily="18" charset="0"/>
                <a:cs typeface="Times New Roman" pitchFamily="18" charset="0"/>
              </a:rPr>
              <a:t>g</a:t>
            </a:r>
            <a:r>
              <a:rPr lang="en-US" smtClean="0">
                <a:latin typeface="Times New Roman" pitchFamily="18" charset="0"/>
                <a:cs typeface="Times New Roman" pitchFamily="18" charset="0"/>
              </a:rPr>
              <a:t>(</a:t>
            </a:r>
            <a:r>
              <a:rPr lang="en-US" i="1" smtClean="0">
                <a:latin typeface="Times New Roman" pitchFamily="18" charset="0"/>
                <a:cs typeface="Times New Roman" pitchFamily="18" charset="0"/>
              </a:rPr>
              <a:t>n</a:t>
            </a:r>
            <a:r>
              <a:rPr lang="en-US" smtClean="0">
                <a:latin typeface="Times New Roman" pitchFamily="18" charset="0"/>
                <a:cs typeface="Times New Roman" pitchFamily="18" charset="0"/>
              </a:rPr>
              <a:t>))</a:t>
            </a:r>
            <a:r>
              <a:rPr lang="en-US" smtClean="0">
                <a:latin typeface="Arial" charset="0"/>
                <a:cs typeface="Arial" charset="0"/>
              </a:rPr>
              <a:t> if                        for  </a:t>
            </a:r>
          </a:p>
          <a:p>
            <a:pPr>
              <a:buFont typeface="Arial" charset="0"/>
              <a:buNone/>
            </a:pPr>
            <a:endParaRPr lang="en-US" smtClean="0">
              <a:latin typeface="Arial" charset="0"/>
              <a:cs typeface="Arial" charset="0"/>
            </a:endParaRPr>
          </a:p>
          <a:p>
            <a:pPr>
              <a:buFont typeface="Arial" charset="0"/>
              <a:buNone/>
            </a:pPr>
            <a:endParaRPr lang="en-US" smtClean="0">
              <a:latin typeface="Arial" charset="0"/>
              <a:cs typeface="Arial" charset="0"/>
            </a:endParaRPr>
          </a:p>
          <a:p>
            <a:pPr>
              <a:buFont typeface="Arial" charset="0"/>
              <a:buNone/>
            </a:pPr>
            <a:endParaRPr lang="en-US" smtClean="0">
              <a:latin typeface="Arial" charset="0"/>
              <a:cs typeface="Arial" charset="0"/>
            </a:endParaRPr>
          </a:p>
          <a:p>
            <a:pPr>
              <a:buFont typeface="Arial" charset="0"/>
              <a:buNone/>
            </a:pPr>
            <a:endParaRPr lang="en-US" smtClean="0">
              <a:latin typeface="Arial" charset="0"/>
              <a:cs typeface="Arial" charset="0"/>
            </a:endParaRPr>
          </a:p>
          <a:p>
            <a:pPr>
              <a:buFont typeface="Arial" charset="0"/>
              <a:buNone/>
            </a:pPr>
            <a:endParaRPr lang="en-US" smtClean="0">
              <a:latin typeface="Arial" charset="0"/>
              <a:cs typeface="Arial" charset="0"/>
            </a:endParaRPr>
          </a:p>
          <a:p>
            <a:pPr>
              <a:buFont typeface="Arial" charset="0"/>
              <a:buNone/>
            </a:pPr>
            <a:endParaRPr lang="en-US" smtClean="0">
              <a:latin typeface="Arial" charset="0"/>
              <a:cs typeface="Arial" charset="0"/>
            </a:endParaRPr>
          </a:p>
          <a:p>
            <a:pPr>
              <a:buFont typeface="Arial" charset="0"/>
              <a:buNone/>
            </a:pPr>
            <a:r>
              <a:rPr lang="en-US" smtClean="0">
                <a:latin typeface="Arial" charset="0"/>
                <a:cs typeface="Arial" charset="0"/>
              </a:rPr>
              <a:t>	Thus, </a:t>
            </a:r>
            <a:r>
              <a:rPr lang="en-US" smtClean="0">
                <a:latin typeface="Times New Roman" pitchFamily="18" charset="0"/>
                <a:cs typeface="Arial" charset="0"/>
              </a:rPr>
              <a:t>T(</a:t>
            </a:r>
            <a:r>
              <a:rPr lang="en-US" i="1" smtClean="0">
                <a:latin typeface="Times New Roman" pitchFamily="18" charset="0"/>
                <a:cs typeface="Arial" charset="0"/>
              </a:rPr>
              <a:t>n</a:t>
            </a:r>
            <a:r>
              <a:rPr lang="en-US" smtClean="0">
                <a:latin typeface="Times New Roman" pitchFamily="18" charset="0"/>
                <a:cs typeface="Arial" charset="0"/>
              </a:rPr>
              <a:t>) = </a:t>
            </a:r>
            <a:r>
              <a:rPr lang="en-US" b="1" smtClean="0">
                <a:latin typeface="Symbol" pitchFamily="18" charset="2"/>
                <a:cs typeface="Arial" charset="0"/>
              </a:rPr>
              <a:t>Q</a:t>
            </a:r>
            <a:r>
              <a:rPr lang="en-US" smtClean="0">
                <a:latin typeface="Times New Roman" pitchFamily="18" charset="0"/>
                <a:cs typeface="Arial" charset="0"/>
              </a:rPr>
              <a:t>(lg(</a:t>
            </a:r>
            <a:r>
              <a:rPr lang="en-US" i="1" smtClean="0">
                <a:latin typeface="Times New Roman" pitchFamily="18" charset="0"/>
                <a:cs typeface="Arial" charset="0"/>
              </a:rPr>
              <a:t>n</a:t>
            </a:r>
            <a:r>
              <a:rPr lang="en-US" smtClean="0">
                <a:latin typeface="Times New Roman" pitchFamily="18" charset="0"/>
                <a:cs typeface="Arial" charset="0"/>
              </a:rPr>
              <a:t> + 1)) = </a:t>
            </a:r>
            <a:r>
              <a:rPr lang="en-US" b="1" smtClean="0">
                <a:latin typeface="Symbol" pitchFamily="18" charset="2"/>
                <a:cs typeface="Arial" charset="0"/>
              </a:rPr>
              <a:t>Q </a:t>
            </a:r>
            <a:r>
              <a:rPr lang="en-US" smtClean="0">
                <a:latin typeface="Times New Roman" pitchFamily="18" charset="0"/>
                <a:cs typeface="Arial" charset="0"/>
              </a:rPr>
              <a:t>(ln(</a:t>
            </a:r>
            <a:r>
              <a:rPr lang="en-US" i="1" smtClean="0">
                <a:latin typeface="Times New Roman" pitchFamily="18" charset="0"/>
                <a:cs typeface="Arial" charset="0"/>
              </a:rPr>
              <a:t>n</a:t>
            </a:r>
            <a:r>
              <a:rPr lang="en-US" smtClean="0">
                <a:latin typeface="Times New Roman" pitchFamily="18" charset="0"/>
                <a:cs typeface="Arial" charset="0"/>
              </a:rPr>
              <a:t>))</a:t>
            </a:r>
          </a:p>
        </p:txBody>
      </p:sp>
      <p:graphicFrame>
        <p:nvGraphicFramePr>
          <p:cNvPr id="11266" name="Object 4"/>
          <p:cNvGraphicFramePr>
            <a:graphicFrameLocks noChangeAspect="1"/>
          </p:cNvGraphicFramePr>
          <p:nvPr/>
        </p:nvGraphicFramePr>
        <p:xfrm>
          <a:off x="1403350" y="4057650"/>
          <a:ext cx="6184900" cy="1387475"/>
        </p:xfrm>
        <a:graphic>
          <a:graphicData uri="http://schemas.openxmlformats.org/presentationml/2006/ole">
            <mc:AlternateContent xmlns:mc="http://schemas.openxmlformats.org/markup-compatibility/2006">
              <mc:Choice xmlns:v="urn:schemas-microsoft-com:vml" Requires="v">
                <p:oleObj spid="_x0000_s290833" name="Equation" r:id="rId4" imgW="3619440" imgH="812520" progId="Equation.DSMT4">
                  <p:embed/>
                </p:oleObj>
              </mc:Choice>
              <mc:Fallback>
                <p:oleObj name="Equation" r:id="rId4" imgW="3619440" imgH="812520" progId="Equation.DSMT4">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03350" y="4057650"/>
                        <a:ext cx="6184900" cy="13874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267" name="Object 5"/>
          <p:cNvGraphicFramePr>
            <a:graphicFrameLocks noChangeAspect="1"/>
          </p:cNvGraphicFramePr>
          <p:nvPr/>
        </p:nvGraphicFramePr>
        <p:xfrm>
          <a:off x="4930775" y="2593975"/>
          <a:ext cx="1433513" cy="801688"/>
        </p:xfrm>
        <a:graphic>
          <a:graphicData uri="http://schemas.openxmlformats.org/presentationml/2006/ole">
            <mc:AlternateContent xmlns:mc="http://schemas.openxmlformats.org/markup-compatibility/2006">
              <mc:Choice xmlns:v="urn:schemas-microsoft-com:vml" Requires="v">
                <p:oleObj spid="_x0000_s290834" name="Equation" r:id="rId6" imgW="838080" imgH="469800" progId="Equation.DSMT4">
                  <p:embed/>
                </p:oleObj>
              </mc:Choice>
              <mc:Fallback>
                <p:oleObj name="Equation" r:id="rId6" imgW="838080" imgH="469800" progId="Equation.DSMT4">
                  <p:embed/>
                  <p:pic>
                    <p:nvPicPr>
                      <p:cNvPr id="0" name="Object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30775" y="2593975"/>
                        <a:ext cx="1433513" cy="8016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268" name="Object 6"/>
          <p:cNvGraphicFramePr>
            <a:graphicFrameLocks noChangeAspect="1"/>
          </p:cNvGraphicFramePr>
          <p:nvPr/>
        </p:nvGraphicFramePr>
        <p:xfrm>
          <a:off x="6851650" y="2809875"/>
          <a:ext cx="1020763" cy="303213"/>
        </p:xfrm>
        <a:graphic>
          <a:graphicData uri="http://schemas.openxmlformats.org/presentationml/2006/ole">
            <mc:AlternateContent xmlns:mc="http://schemas.openxmlformats.org/markup-compatibility/2006">
              <mc:Choice xmlns:v="urn:schemas-microsoft-com:vml" Requires="v">
                <p:oleObj spid="_x0000_s290835" name="Equation" r:id="rId8" imgW="596880" imgH="177480" progId="Equation.DSMT4">
                  <p:embed/>
                </p:oleObj>
              </mc:Choice>
              <mc:Fallback>
                <p:oleObj name="Equation" r:id="rId8" imgW="596880" imgH="177480" progId="Equation.DSMT4">
                  <p:embed/>
                  <p:pic>
                    <p:nvPicPr>
                      <p:cNvPr id="0" name="Object 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851650" y="2809875"/>
                        <a:ext cx="1020763" cy="3032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p:cNvSpPr>
          <p:nvPr>
            <p:ph type="title" idx="4294967295"/>
          </p:nvPr>
        </p:nvSpPr>
        <p:spPr/>
        <p:txBody>
          <a:bodyPr/>
          <a:lstStyle/>
          <a:p>
            <a:r>
              <a:rPr lang="en-US" smtClean="0">
                <a:solidFill>
                  <a:srgbClr val="000000"/>
                </a:solidFill>
                <a:latin typeface="Arial" charset="0"/>
                <a:cs typeface="Arial" charset="0"/>
              </a:rPr>
              <a:t>Cases</a:t>
            </a:r>
            <a:endParaRPr lang="en-US" sz="3600" smtClean="0">
              <a:latin typeface="Arial" charset="0"/>
              <a:cs typeface="Arial" charset="0"/>
            </a:endParaRPr>
          </a:p>
        </p:txBody>
      </p:sp>
      <p:sp>
        <p:nvSpPr>
          <p:cNvPr id="91139" name="Rectangle 3"/>
          <p:cNvSpPr>
            <a:spLocks noGrp="1"/>
          </p:cNvSpPr>
          <p:nvPr>
            <p:ph type="body" idx="4294967295"/>
          </p:nvPr>
        </p:nvSpPr>
        <p:spPr/>
        <p:txBody>
          <a:bodyPr/>
          <a:lstStyle/>
          <a:p>
            <a:pPr>
              <a:buFont typeface="Arial" charset="0"/>
              <a:buNone/>
            </a:pPr>
            <a:r>
              <a:rPr lang="en-US" sz="2400" dirty="0" smtClean="0">
                <a:latin typeface="Arial" charset="0"/>
                <a:cs typeface="Arial" charset="0"/>
              </a:rPr>
              <a:t>	</a:t>
            </a:r>
            <a:r>
              <a:rPr lang="en-US" dirty="0" smtClean="0">
                <a:latin typeface="Arial" charset="0"/>
                <a:cs typeface="Arial" charset="0"/>
              </a:rPr>
              <a:t>As well as determining the run time of an algorithm, because the data may not be deterministic, we may be interested in:</a:t>
            </a:r>
          </a:p>
          <a:p>
            <a:pPr lvl="1"/>
            <a:r>
              <a:rPr lang="en-US" dirty="0" smtClean="0">
                <a:latin typeface="Arial" charset="0"/>
                <a:cs typeface="Arial" charset="0"/>
              </a:rPr>
              <a:t>Best-case run time</a:t>
            </a:r>
          </a:p>
          <a:p>
            <a:pPr lvl="1"/>
            <a:r>
              <a:rPr lang="en-US" dirty="0" smtClean="0">
                <a:latin typeface="Arial" charset="0"/>
                <a:cs typeface="Arial" charset="0"/>
              </a:rPr>
              <a:t>Average-case run time</a:t>
            </a:r>
          </a:p>
          <a:p>
            <a:pPr lvl="1"/>
            <a:r>
              <a:rPr lang="en-US" dirty="0" smtClean="0">
                <a:latin typeface="Arial" charset="0"/>
                <a:cs typeface="Arial" charset="0"/>
              </a:rPr>
              <a:t>Worst-case run time</a:t>
            </a:r>
          </a:p>
          <a:p>
            <a:pPr>
              <a:buFont typeface="Arial" charset="0"/>
              <a:buNone/>
            </a:pPr>
            <a:r>
              <a:rPr lang="en-US" dirty="0" smtClean="0">
                <a:latin typeface="Arial" charset="0"/>
                <a:cs typeface="Arial" charset="0"/>
              </a:rPr>
              <a:t>	</a:t>
            </a:r>
          </a:p>
          <a:p>
            <a:pPr>
              <a:buFont typeface="Arial" charset="0"/>
              <a:buNone/>
            </a:pPr>
            <a:r>
              <a:rPr lang="en-US" dirty="0" smtClean="0">
                <a:latin typeface="Arial" charset="0"/>
                <a:cs typeface="Arial" charset="0"/>
              </a:rPr>
              <a:t>	In many cases, these will be significantly different</a:t>
            </a:r>
          </a:p>
        </p:txBody>
      </p:sp>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p:cNvSpPr>
          <p:nvPr>
            <p:ph type="title" idx="4294967295"/>
          </p:nvPr>
        </p:nvSpPr>
        <p:spPr/>
        <p:txBody>
          <a:bodyPr/>
          <a:lstStyle/>
          <a:p>
            <a:r>
              <a:rPr lang="en-US" smtClean="0">
                <a:solidFill>
                  <a:srgbClr val="000000"/>
                </a:solidFill>
                <a:latin typeface="Arial" charset="0"/>
                <a:cs typeface="Arial" charset="0"/>
              </a:rPr>
              <a:t>Cases</a:t>
            </a:r>
            <a:endParaRPr lang="en-US" smtClean="0">
              <a:latin typeface="Arial" charset="0"/>
              <a:cs typeface="Arial" charset="0"/>
            </a:endParaRPr>
          </a:p>
        </p:txBody>
      </p:sp>
      <p:sp>
        <p:nvSpPr>
          <p:cNvPr id="92163" name="Rectangle 3"/>
          <p:cNvSpPr>
            <a:spLocks noGrp="1"/>
          </p:cNvSpPr>
          <p:nvPr>
            <p:ph type="body" idx="4294967295"/>
          </p:nvPr>
        </p:nvSpPr>
        <p:spPr/>
        <p:txBody>
          <a:bodyPr/>
          <a:lstStyle/>
          <a:p>
            <a:pPr>
              <a:buFont typeface="Arial" charset="0"/>
              <a:buNone/>
            </a:pPr>
            <a:r>
              <a:rPr lang="en-US" sz="2400" dirty="0" smtClean="0">
                <a:latin typeface="Arial" charset="0"/>
                <a:cs typeface="Arial" charset="0"/>
              </a:rPr>
              <a:t>	</a:t>
            </a:r>
            <a:r>
              <a:rPr lang="en-US" dirty="0" smtClean="0">
                <a:latin typeface="Arial" charset="0"/>
                <a:cs typeface="Arial" charset="0"/>
              </a:rPr>
              <a:t>Searching a list linearly is simple enough</a:t>
            </a:r>
          </a:p>
          <a:p>
            <a:pPr>
              <a:buFont typeface="Arial" charset="0"/>
              <a:buNone/>
            </a:pPr>
            <a:endParaRPr lang="en-US" dirty="0" smtClean="0">
              <a:latin typeface="Arial" charset="0"/>
              <a:cs typeface="Arial" charset="0"/>
            </a:endParaRPr>
          </a:p>
          <a:p>
            <a:pPr>
              <a:buFont typeface="Arial" charset="0"/>
              <a:buNone/>
            </a:pPr>
            <a:r>
              <a:rPr lang="en-US" dirty="0" smtClean="0">
                <a:latin typeface="Arial" charset="0"/>
                <a:cs typeface="Arial" charset="0"/>
              </a:rPr>
              <a:t>	We will count the number of comparisons</a:t>
            </a:r>
          </a:p>
          <a:p>
            <a:pPr lvl="1"/>
            <a:r>
              <a:rPr lang="en-US" dirty="0" smtClean="0">
                <a:latin typeface="Arial" charset="0"/>
                <a:cs typeface="Arial" charset="0"/>
              </a:rPr>
              <a:t>Best case:</a:t>
            </a:r>
          </a:p>
          <a:p>
            <a:pPr lvl="2"/>
            <a:r>
              <a:rPr lang="en-US" dirty="0" smtClean="0">
                <a:latin typeface="Arial" charset="0"/>
                <a:cs typeface="Arial" charset="0"/>
              </a:rPr>
              <a:t>The first element is the one we’re looking for: </a:t>
            </a:r>
            <a:r>
              <a:rPr lang="en-US" b="1" dirty="0" smtClean="0">
                <a:latin typeface="Times New Roman" pitchFamily="18" charset="0"/>
                <a:cs typeface="Arial" charset="0"/>
              </a:rPr>
              <a:t>O</a:t>
            </a:r>
            <a:r>
              <a:rPr lang="en-US" dirty="0" smtClean="0">
                <a:latin typeface="Times New Roman" pitchFamily="18" charset="0"/>
                <a:cs typeface="Arial" charset="0"/>
              </a:rPr>
              <a:t>(1)</a:t>
            </a:r>
            <a:endParaRPr lang="en-US" dirty="0" smtClean="0">
              <a:latin typeface="Arial" charset="0"/>
              <a:cs typeface="Arial" charset="0"/>
            </a:endParaRPr>
          </a:p>
          <a:p>
            <a:pPr lvl="1"/>
            <a:r>
              <a:rPr lang="en-US" dirty="0" smtClean="0">
                <a:latin typeface="Arial" charset="0"/>
                <a:cs typeface="Arial" charset="0"/>
              </a:rPr>
              <a:t>Worst case:</a:t>
            </a:r>
          </a:p>
          <a:p>
            <a:pPr lvl="2"/>
            <a:r>
              <a:rPr lang="en-US" dirty="0" smtClean="0">
                <a:latin typeface="Arial" charset="0"/>
                <a:cs typeface="Arial" charset="0"/>
              </a:rPr>
              <a:t>The last element is the one we’re looking for, or it is not in the list: </a:t>
            </a:r>
            <a:r>
              <a:rPr lang="en-US" b="1" dirty="0" smtClean="0">
                <a:latin typeface="Times New Roman" pitchFamily="18" charset="0"/>
                <a:cs typeface="Arial" charset="0"/>
              </a:rPr>
              <a:t>O</a:t>
            </a:r>
            <a:r>
              <a:rPr lang="en-US" dirty="0" smtClean="0">
                <a:latin typeface="Times New Roman" pitchFamily="18" charset="0"/>
                <a:cs typeface="Arial" charset="0"/>
              </a:rPr>
              <a:t>(</a:t>
            </a:r>
            <a:r>
              <a:rPr lang="en-US" i="1" dirty="0" smtClean="0">
                <a:latin typeface="Times New Roman" pitchFamily="18" charset="0"/>
                <a:cs typeface="Arial" charset="0"/>
              </a:rPr>
              <a:t>n</a:t>
            </a:r>
            <a:r>
              <a:rPr lang="en-US" dirty="0" smtClean="0">
                <a:latin typeface="Times New Roman" pitchFamily="18" charset="0"/>
                <a:cs typeface="Arial" charset="0"/>
              </a:rPr>
              <a:t>)</a:t>
            </a:r>
          </a:p>
          <a:p>
            <a:pPr lvl="1"/>
            <a:r>
              <a:rPr lang="en-US" dirty="0" smtClean="0">
                <a:latin typeface="Arial" charset="0"/>
                <a:cs typeface="Arial" charset="0"/>
              </a:rPr>
              <a:t>Average case?</a:t>
            </a:r>
          </a:p>
          <a:p>
            <a:pPr lvl="2"/>
            <a:r>
              <a:rPr lang="en-US" dirty="0" smtClean="0">
                <a:latin typeface="Arial" charset="0"/>
                <a:cs typeface="Arial" charset="0"/>
              </a:rPr>
              <a:t>We need some information about the list...</a:t>
            </a:r>
          </a:p>
        </p:txBody>
      </p:sp>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Rectangle 2"/>
          <p:cNvSpPr>
            <a:spLocks noGrp="1"/>
          </p:cNvSpPr>
          <p:nvPr>
            <p:ph type="title" idx="4294967295"/>
          </p:nvPr>
        </p:nvSpPr>
        <p:spPr/>
        <p:txBody>
          <a:bodyPr/>
          <a:lstStyle/>
          <a:p>
            <a:r>
              <a:rPr lang="en-US" smtClean="0">
                <a:solidFill>
                  <a:srgbClr val="000000"/>
                </a:solidFill>
                <a:latin typeface="Arial" charset="0"/>
                <a:cs typeface="Arial" charset="0"/>
              </a:rPr>
              <a:t>Cases</a:t>
            </a:r>
            <a:endParaRPr lang="en-US" sz="3200" smtClean="0">
              <a:latin typeface="Arial" charset="0"/>
              <a:cs typeface="Arial" charset="0"/>
            </a:endParaRPr>
          </a:p>
        </p:txBody>
      </p:sp>
      <p:sp>
        <p:nvSpPr>
          <p:cNvPr id="12292" name="Rectangle 3"/>
          <p:cNvSpPr>
            <a:spLocks noGrp="1"/>
          </p:cNvSpPr>
          <p:nvPr>
            <p:ph type="body" idx="4294967295"/>
          </p:nvPr>
        </p:nvSpPr>
        <p:spPr/>
        <p:txBody>
          <a:bodyPr/>
          <a:lstStyle/>
          <a:p>
            <a:pPr>
              <a:buFont typeface="Arial" charset="0"/>
              <a:buNone/>
            </a:pPr>
            <a:r>
              <a:rPr lang="en-US" sz="2400" dirty="0" smtClean="0">
                <a:latin typeface="Arial" charset="0"/>
                <a:cs typeface="Arial" charset="0"/>
              </a:rPr>
              <a:t>	</a:t>
            </a:r>
            <a:r>
              <a:rPr lang="en-US" dirty="0" smtClean="0">
                <a:latin typeface="Arial" charset="0"/>
                <a:cs typeface="Arial" charset="0"/>
              </a:rPr>
              <a:t>Assume the case we are looking for is in the list and equally likely distributed</a:t>
            </a:r>
          </a:p>
          <a:p>
            <a:pPr>
              <a:buFont typeface="Arial" charset="0"/>
              <a:buNone/>
            </a:pPr>
            <a:r>
              <a:rPr lang="en-US" dirty="0" smtClean="0">
                <a:latin typeface="Arial" charset="0"/>
                <a:cs typeface="Arial" charset="0"/>
              </a:rPr>
              <a:t>	</a:t>
            </a:r>
          </a:p>
          <a:p>
            <a:pPr>
              <a:buFont typeface="Arial" charset="0"/>
              <a:buNone/>
            </a:pPr>
            <a:r>
              <a:rPr lang="en-US" dirty="0" smtClean="0">
                <a:latin typeface="Arial" charset="0"/>
                <a:cs typeface="Arial" charset="0"/>
              </a:rPr>
              <a:t>	If the list is of size </a:t>
            </a:r>
            <a:r>
              <a:rPr lang="en-US" i="1" dirty="0" smtClean="0">
                <a:latin typeface="Times New Roman" pitchFamily="18" charset="0"/>
                <a:cs typeface="Arial" charset="0"/>
              </a:rPr>
              <a:t>n</a:t>
            </a:r>
            <a:r>
              <a:rPr lang="en-US" dirty="0" smtClean="0">
                <a:latin typeface="Arial" charset="0"/>
                <a:cs typeface="Arial" charset="0"/>
              </a:rPr>
              <a:t>, then there is a </a:t>
            </a:r>
            <a:r>
              <a:rPr lang="en-US" dirty="0" smtClean="0">
                <a:latin typeface="Times New Roman" pitchFamily="18" charset="0"/>
                <a:cs typeface="Arial" charset="0"/>
              </a:rPr>
              <a:t>1/</a:t>
            </a:r>
            <a:r>
              <a:rPr lang="en-US" i="1" dirty="0" smtClean="0">
                <a:latin typeface="Times New Roman" pitchFamily="18" charset="0"/>
                <a:cs typeface="Arial" charset="0"/>
              </a:rPr>
              <a:t>n</a:t>
            </a:r>
            <a:r>
              <a:rPr lang="en-US" dirty="0" smtClean="0">
                <a:latin typeface="Arial" charset="0"/>
                <a:cs typeface="Arial" charset="0"/>
              </a:rPr>
              <a:t> chance of it being in the </a:t>
            </a:r>
            <a:r>
              <a:rPr lang="en-US" i="1" dirty="0" err="1" smtClean="0">
                <a:latin typeface="Times New Roman" pitchFamily="18" charset="0"/>
                <a:cs typeface="Arial" charset="0"/>
              </a:rPr>
              <a:t>i</a:t>
            </a:r>
            <a:r>
              <a:rPr lang="en-US" dirty="0" err="1" smtClean="0">
                <a:latin typeface="Arial" charset="0"/>
                <a:cs typeface="Arial" charset="0"/>
              </a:rPr>
              <a:t>th</a:t>
            </a:r>
            <a:r>
              <a:rPr lang="en-US" dirty="0" smtClean="0">
                <a:latin typeface="Arial" charset="0"/>
                <a:cs typeface="Arial" charset="0"/>
              </a:rPr>
              <a:t> location</a:t>
            </a:r>
          </a:p>
          <a:p>
            <a:pPr>
              <a:buFont typeface="Arial" charset="0"/>
              <a:buNone/>
            </a:pPr>
            <a:r>
              <a:rPr lang="en-US" dirty="0" smtClean="0">
                <a:latin typeface="Arial" charset="0"/>
                <a:cs typeface="Arial" charset="0"/>
              </a:rPr>
              <a:t>	</a:t>
            </a:r>
          </a:p>
          <a:p>
            <a:pPr>
              <a:buFont typeface="Arial" charset="0"/>
              <a:buNone/>
            </a:pPr>
            <a:r>
              <a:rPr lang="en-US" dirty="0" smtClean="0">
                <a:latin typeface="Arial" charset="0"/>
                <a:cs typeface="Arial" charset="0"/>
              </a:rPr>
              <a:t>	Thus, we sum</a:t>
            </a:r>
          </a:p>
          <a:p>
            <a:endParaRPr lang="en-US" dirty="0" smtClean="0">
              <a:latin typeface="Arial" charset="0"/>
              <a:cs typeface="Arial" charset="0"/>
            </a:endParaRPr>
          </a:p>
          <a:p>
            <a:endParaRPr lang="en-US" dirty="0" smtClean="0">
              <a:latin typeface="Arial" charset="0"/>
              <a:cs typeface="Arial" charset="0"/>
            </a:endParaRPr>
          </a:p>
          <a:p>
            <a:endParaRPr lang="en-US" dirty="0" smtClean="0">
              <a:latin typeface="Arial" charset="0"/>
              <a:cs typeface="Arial" charset="0"/>
            </a:endParaRPr>
          </a:p>
          <a:p>
            <a:pPr>
              <a:buFont typeface="Arial" charset="0"/>
              <a:buNone/>
            </a:pPr>
            <a:r>
              <a:rPr lang="en-US" dirty="0" smtClean="0">
                <a:latin typeface="Arial" charset="0"/>
                <a:cs typeface="Arial" charset="0"/>
              </a:rPr>
              <a:t>	which is </a:t>
            </a:r>
            <a:r>
              <a:rPr lang="en-US" b="1" dirty="0" smtClean="0">
                <a:latin typeface="Times New Roman" pitchFamily="18" charset="0"/>
                <a:cs typeface="Arial" charset="0"/>
              </a:rPr>
              <a:t>O</a:t>
            </a:r>
            <a:r>
              <a:rPr lang="en-US" dirty="0" smtClean="0">
                <a:latin typeface="Times New Roman" pitchFamily="18" charset="0"/>
                <a:cs typeface="Arial" charset="0"/>
              </a:rPr>
              <a:t>(</a:t>
            </a:r>
            <a:r>
              <a:rPr lang="en-US" i="1" dirty="0" smtClean="0">
                <a:latin typeface="Times New Roman" pitchFamily="18" charset="0"/>
                <a:cs typeface="Arial" charset="0"/>
              </a:rPr>
              <a:t>n</a:t>
            </a:r>
            <a:r>
              <a:rPr lang="en-US" dirty="0" smtClean="0">
                <a:latin typeface="Times New Roman" pitchFamily="18" charset="0"/>
                <a:cs typeface="Arial" charset="0"/>
              </a:rPr>
              <a:t>)</a:t>
            </a:r>
          </a:p>
        </p:txBody>
      </p:sp>
      <p:graphicFrame>
        <p:nvGraphicFramePr>
          <p:cNvPr id="12290" name="Object 4"/>
          <p:cNvGraphicFramePr>
            <a:graphicFrameLocks noChangeAspect="1"/>
          </p:cNvGraphicFramePr>
          <p:nvPr/>
        </p:nvGraphicFramePr>
        <p:xfrm>
          <a:off x="3059832" y="4077072"/>
          <a:ext cx="3609256" cy="1030832"/>
        </p:xfrm>
        <a:graphic>
          <a:graphicData uri="http://schemas.openxmlformats.org/presentationml/2006/ole">
            <mc:AlternateContent xmlns:mc="http://schemas.openxmlformats.org/markup-compatibility/2006">
              <mc:Choice xmlns:v="urn:schemas-microsoft-com:vml" Requires="v">
                <p:oleObj spid="_x0000_s291847" name="Equation" r:id="rId4" imgW="1688760" imgH="482400" progId="Equation.3">
                  <p:embed/>
                </p:oleObj>
              </mc:Choice>
              <mc:Fallback>
                <p:oleObj name="Equation" r:id="rId4" imgW="1688760" imgH="482400" progId="Equation.3">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59832" y="4077072"/>
                        <a:ext cx="3609256" cy="103083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Rectangle 2"/>
          <p:cNvSpPr>
            <a:spLocks noGrp="1"/>
          </p:cNvSpPr>
          <p:nvPr>
            <p:ph type="title" idx="4294967295"/>
          </p:nvPr>
        </p:nvSpPr>
        <p:spPr/>
        <p:txBody>
          <a:bodyPr/>
          <a:lstStyle/>
          <a:p>
            <a:r>
              <a:rPr lang="en-US" smtClean="0">
                <a:solidFill>
                  <a:srgbClr val="000000"/>
                </a:solidFill>
                <a:latin typeface="Arial" charset="0"/>
                <a:cs typeface="Arial" charset="0"/>
              </a:rPr>
              <a:t>Cases</a:t>
            </a:r>
            <a:endParaRPr lang="en-US" sz="3600" smtClean="0">
              <a:latin typeface="Arial" charset="0"/>
              <a:cs typeface="Arial" charset="0"/>
            </a:endParaRPr>
          </a:p>
        </p:txBody>
      </p:sp>
      <p:sp>
        <p:nvSpPr>
          <p:cNvPr id="13316" name="Rectangle 3"/>
          <p:cNvSpPr>
            <a:spLocks noGrp="1"/>
          </p:cNvSpPr>
          <p:nvPr>
            <p:ph type="body" idx="4294967295"/>
          </p:nvPr>
        </p:nvSpPr>
        <p:spPr/>
        <p:txBody>
          <a:bodyPr/>
          <a:lstStyle/>
          <a:p>
            <a:pPr>
              <a:buFont typeface="Arial" charset="0"/>
              <a:buNone/>
            </a:pPr>
            <a:r>
              <a:rPr lang="en-US" sz="2400" dirty="0" smtClean="0">
                <a:latin typeface="Arial" charset="0"/>
                <a:cs typeface="Arial" charset="0"/>
              </a:rPr>
              <a:t>	</a:t>
            </a:r>
            <a:r>
              <a:rPr lang="en-US" dirty="0" smtClean="0">
                <a:latin typeface="Arial" charset="0"/>
                <a:cs typeface="Arial" charset="0"/>
              </a:rPr>
              <a:t>Suppose we have a different distribution:</a:t>
            </a:r>
          </a:p>
          <a:p>
            <a:pPr lvl="1"/>
            <a:r>
              <a:rPr lang="en-US" dirty="0" smtClean="0">
                <a:latin typeface="Arial" charset="0"/>
                <a:cs typeface="Arial" charset="0"/>
              </a:rPr>
              <a:t>there is a 50% chance that the element is the first</a:t>
            </a:r>
          </a:p>
          <a:p>
            <a:pPr lvl="1"/>
            <a:r>
              <a:rPr lang="en-US" dirty="0" smtClean="0">
                <a:latin typeface="Arial" charset="0"/>
                <a:cs typeface="Arial" charset="0"/>
              </a:rPr>
              <a:t>for each subsequent element, the probability is reduced by ½ </a:t>
            </a:r>
          </a:p>
          <a:p>
            <a:pPr>
              <a:buFont typeface="Arial" charset="0"/>
              <a:buNone/>
            </a:pPr>
            <a:r>
              <a:rPr lang="en-US" dirty="0" smtClean="0">
                <a:latin typeface="Arial" charset="0"/>
                <a:cs typeface="Arial" charset="0"/>
              </a:rPr>
              <a:t>	</a:t>
            </a:r>
          </a:p>
          <a:p>
            <a:pPr>
              <a:buFont typeface="Arial" charset="0"/>
              <a:buNone/>
            </a:pPr>
            <a:r>
              <a:rPr lang="en-US" dirty="0" smtClean="0">
                <a:latin typeface="Arial" charset="0"/>
                <a:cs typeface="Arial" charset="0"/>
              </a:rPr>
              <a:t>	 We could write:</a:t>
            </a:r>
          </a:p>
        </p:txBody>
      </p:sp>
      <p:graphicFrame>
        <p:nvGraphicFramePr>
          <p:cNvPr id="13314" name="Object 4"/>
          <p:cNvGraphicFramePr>
            <a:graphicFrameLocks noChangeAspect="1"/>
          </p:cNvGraphicFramePr>
          <p:nvPr/>
        </p:nvGraphicFramePr>
        <p:xfrm>
          <a:off x="3276601" y="3905506"/>
          <a:ext cx="2663551" cy="1099881"/>
        </p:xfrm>
        <a:graphic>
          <a:graphicData uri="http://schemas.openxmlformats.org/presentationml/2006/ole">
            <mc:AlternateContent xmlns:mc="http://schemas.openxmlformats.org/markup-compatibility/2006">
              <mc:Choice xmlns:v="urn:schemas-microsoft-com:vml" Requires="v">
                <p:oleObj spid="_x0000_s292871" name="Equation" r:id="rId4" imgW="1168200" imgH="482400" progId="Equation.3">
                  <p:embed/>
                </p:oleObj>
              </mc:Choice>
              <mc:Fallback>
                <p:oleObj name="Equation" r:id="rId4" imgW="1168200" imgH="482400" progId="Equation.3">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76601" y="3905506"/>
                        <a:ext cx="2663551" cy="109988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p:cNvSpPr>
            <a:spLocks noGrp="1"/>
          </p:cNvSpPr>
          <p:nvPr>
            <p:ph type="title" idx="4294967295"/>
          </p:nvPr>
        </p:nvSpPr>
        <p:spPr/>
        <p:txBody>
          <a:bodyPr/>
          <a:lstStyle/>
          <a:p>
            <a:r>
              <a:rPr lang="en-US" smtClean="0">
                <a:solidFill>
                  <a:srgbClr val="000000"/>
                </a:solidFill>
                <a:latin typeface="Arial" charset="0"/>
                <a:cs typeface="Arial" charset="0"/>
              </a:rPr>
              <a:t>Cases</a:t>
            </a:r>
            <a:endParaRPr lang="en-US" smtClean="0">
              <a:latin typeface="Arial" charset="0"/>
              <a:cs typeface="Arial" charset="0"/>
            </a:endParaRPr>
          </a:p>
        </p:txBody>
      </p:sp>
      <p:sp>
        <p:nvSpPr>
          <p:cNvPr id="93187" name="Rectangle 3"/>
          <p:cNvSpPr>
            <a:spLocks noGrp="1"/>
          </p:cNvSpPr>
          <p:nvPr>
            <p:ph type="body" idx="4294967295"/>
          </p:nvPr>
        </p:nvSpPr>
        <p:spPr/>
        <p:txBody>
          <a:bodyPr/>
          <a:lstStyle/>
          <a:p>
            <a:pPr>
              <a:buFont typeface="Arial" charset="0"/>
              <a:buNone/>
            </a:pPr>
            <a:r>
              <a:rPr lang="en-US" dirty="0" smtClean="0">
                <a:latin typeface="Arial" charset="0"/>
                <a:cs typeface="Arial" charset="0"/>
              </a:rPr>
              <a:t>	You’re not expected to know this for the final, however, for interest:</a:t>
            </a:r>
          </a:p>
          <a:p>
            <a:pPr>
              <a:buFont typeface="Wingdings" pitchFamily="2" charset="2"/>
              <a:buNone/>
            </a:pPr>
            <a:endParaRPr lang="en-US" sz="1600" b="1" dirty="0" smtClean="0">
              <a:latin typeface="Courier New" pitchFamily="49" charset="0"/>
              <a:cs typeface="Arial" charset="0"/>
            </a:endParaRPr>
          </a:p>
          <a:p>
            <a:pPr>
              <a:buFont typeface="Wingdings" pitchFamily="2" charset="2"/>
              <a:buNone/>
            </a:pPr>
            <a:r>
              <a:rPr lang="en-US" sz="1600" b="1" dirty="0" smtClean="0">
                <a:latin typeface="Courier New" pitchFamily="49" charset="0"/>
                <a:cs typeface="Arial" charset="0"/>
              </a:rPr>
              <a:t>&gt; </a:t>
            </a:r>
            <a:r>
              <a:rPr lang="en-US" sz="1600" b="1" dirty="0" smtClean="0">
                <a:solidFill>
                  <a:srgbClr val="FF0000"/>
                </a:solidFill>
                <a:latin typeface="Courier New" pitchFamily="49" charset="0"/>
                <a:cs typeface="Arial" charset="0"/>
              </a:rPr>
              <a:t>sum( </a:t>
            </a:r>
            <a:r>
              <a:rPr lang="en-US" sz="1600" b="1" dirty="0" err="1" smtClean="0">
                <a:solidFill>
                  <a:srgbClr val="FF0000"/>
                </a:solidFill>
                <a:latin typeface="Courier New" pitchFamily="49" charset="0"/>
                <a:cs typeface="Arial" charset="0"/>
              </a:rPr>
              <a:t>i</a:t>
            </a:r>
            <a:r>
              <a:rPr lang="en-US" sz="1600" b="1" dirty="0" smtClean="0">
                <a:solidFill>
                  <a:srgbClr val="FF0000"/>
                </a:solidFill>
                <a:latin typeface="Courier New" pitchFamily="49" charset="0"/>
                <a:cs typeface="Arial" charset="0"/>
              </a:rPr>
              <a:t>/2^i, </a:t>
            </a:r>
            <a:r>
              <a:rPr lang="en-US" sz="1600" b="1" dirty="0" err="1" smtClean="0">
                <a:solidFill>
                  <a:srgbClr val="FF0000"/>
                </a:solidFill>
                <a:latin typeface="Courier New" pitchFamily="49" charset="0"/>
                <a:cs typeface="Arial" charset="0"/>
              </a:rPr>
              <a:t>i</a:t>
            </a:r>
            <a:r>
              <a:rPr lang="en-US" sz="1600" b="1" dirty="0" smtClean="0">
                <a:solidFill>
                  <a:srgbClr val="FF0000"/>
                </a:solidFill>
                <a:latin typeface="Courier New" pitchFamily="49" charset="0"/>
                <a:cs typeface="Arial" charset="0"/>
              </a:rPr>
              <a:t> = 1..infinity );</a:t>
            </a:r>
          </a:p>
          <a:p>
            <a:pPr>
              <a:buFont typeface="Wingdings" pitchFamily="2" charset="2"/>
              <a:buNone/>
            </a:pPr>
            <a:r>
              <a:rPr lang="en-US" dirty="0" smtClean="0">
                <a:latin typeface="Arial" charset="0"/>
                <a:cs typeface="Arial" charset="0"/>
              </a:rPr>
              <a:t>                                </a:t>
            </a:r>
            <a:r>
              <a:rPr lang="en-US" dirty="0" smtClean="0">
                <a:solidFill>
                  <a:schemeClr val="accent2"/>
                </a:solidFill>
                <a:latin typeface="Times New Roman" pitchFamily="18" charset="0"/>
                <a:cs typeface="Arial" charset="0"/>
              </a:rPr>
              <a:t>2</a:t>
            </a:r>
            <a:endParaRPr lang="en-US" dirty="0" smtClean="0">
              <a:latin typeface="Arial" charset="0"/>
              <a:cs typeface="Arial" charset="0"/>
            </a:endParaRPr>
          </a:p>
          <a:p>
            <a:pPr>
              <a:buFont typeface="Arial" charset="0"/>
              <a:buNone/>
            </a:pPr>
            <a:endParaRPr lang="en-US" dirty="0" smtClean="0">
              <a:latin typeface="Arial" charset="0"/>
              <a:cs typeface="Arial" charset="0"/>
            </a:endParaRPr>
          </a:p>
          <a:p>
            <a:pPr>
              <a:buFont typeface="Arial" charset="0"/>
              <a:buNone/>
            </a:pPr>
            <a:r>
              <a:rPr lang="en-US" dirty="0" smtClean="0">
                <a:latin typeface="Arial" charset="0"/>
                <a:cs typeface="Arial" charset="0"/>
              </a:rPr>
              <a:t>	Thus, the average case is </a:t>
            </a:r>
            <a:r>
              <a:rPr lang="en-US" b="1" dirty="0" smtClean="0">
                <a:latin typeface="Times New Roman" pitchFamily="18" charset="0"/>
                <a:cs typeface="Arial" charset="0"/>
              </a:rPr>
              <a:t>O</a:t>
            </a:r>
            <a:r>
              <a:rPr lang="en-US" dirty="0" smtClean="0">
                <a:latin typeface="Times New Roman" pitchFamily="18" charset="0"/>
                <a:cs typeface="Arial" charset="0"/>
              </a:rPr>
              <a:t>(1)</a:t>
            </a:r>
          </a:p>
        </p:txBody>
      </p:sp>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p:cNvSpPr>
          <p:nvPr>
            <p:ph type="title" idx="4294967295"/>
          </p:nvPr>
        </p:nvSpPr>
        <p:spPr/>
        <p:txBody>
          <a:bodyPr/>
          <a:lstStyle/>
          <a:p>
            <a:r>
              <a:rPr lang="en-US" smtClean="0">
                <a:solidFill>
                  <a:srgbClr val="000000"/>
                </a:solidFill>
                <a:latin typeface="Arial" charset="0"/>
                <a:cs typeface="Arial" charset="0"/>
              </a:rPr>
              <a:t>Cases</a:t>
            </a:r>
            <a:endParaRPr lang="en-US" sz="3600" smtClean="0">
              <a:latin typeface="Arial" charset="0"/>
              <a:cs typeface="Arial" charset="0"/>
            </a:endParaRPr>
          </a:p>
        </p:txBody>
      </p:sp>
      <p:sp>
        <p:nvSpPr>
          <p:cNvPr id="94211" name="Rectangle 3"/>
          <p:cNvSpPr>
            <a:spLocks noGrp="1"/>
          </p:cNvSpPr>
          <p:nvPr>
            <p:ph type="body" idx="4294967295"/>
          </p:nvPr>
        </p:nvSpPr>
        <p:spPr/>
        <p:txBody>
          <a:bodyPr/>
          <a:lstStyle/>
          <a:p>
            <a:pPr>
              <a:buFont typeface="Arial" charset="0"/>
              <a:buNone/>
            </a:pPr>
            <a:r>
              <a:rPr lang="en-US" dirty="0" smtClean="0">
                <a:latin typeface="Arial" charset="0"/>
                <a:cs typeface="Arial" charset="0"/>
              </a:rPr>
              <a:t>	Previously, we had an example where we were looking for the number of times a particular assignment statement was executed:</a:t>
            </a:r>
          </a:p>
          <a:p>
            <a:pPr>
              <a:buFont typeface="Arial" charset="0"/>
              <a:buNone/>
            </a:pPr>
            <a:r>
              <a:rPr lang="en-US" sz="1600" dirty="0" smtClean="0">
                <a:latin typeface="Consolas" pitchFamily="49" charset="0"/>
                <a:cs typeface="Consolas" pitchFamily="49" charset="0"/>
              </a:rPr>
              <a:t> </a:t>
            </a:r>
          </a:p>
          <a:p>
            <a:pPr>
              <a:buFont typeface="Arial" charset="0"/>
              <a:buNone/>
            </a:pPr>
            <a:r>
              <a:rPr lang="en-US" sz="1600" dirty="0" smtClean="0">
                <a:latin typeface="Consolas" pitchFamily="49" charset="0"/>
                <a:cs typeface="Consolas" pitchFamily="49" charset="0"/>
              </a:rPr>
              <a:t>         </a:t>
            </a:r>
            <a:r>
              <a:rPr lang="en-US" sz="1600" dirty="0" err="1" smtClean="0">
                <a:latin typeface="Consolas" pitchFamily="49" charset="0"/>
                <a:cs typeface="Consolas" pitchFamily="49" charset="0"/>
              </a:rPr>
              <a:t>int</a:t>
            </a:r>
            <a:r>
              <a:rPr lang="en-US" sz="1600" dirty="0" smtClean="0">
                <a:latin typeface="Consolas" pitchFamily="49" charset="0"/>
                <a:cs typeface="Consolas" pitchFamily="49" charset="0"/>
              </a:rPr>
              <a:t> </a:t>
            </a:r>
            <a:r>
              <a:rPr lang="en-US" sz="1600" dirty="0" err="1" smtClean="0">
                <a:latin typeface="Consolas" pitchFamily="49" charset="0"/>
                <a:cs typeface="Consolas" pitchFamily="49" charset="0"/>
              </a:rPr>
              <a:t>find_max</a:t>
            </a:r>
            <a:r>
              <a:rPr lang="en-US" sz="1600" dirty="0" smtClean="0">
                <a:latin typeface="Consolas" pitchFamily="49" charset="0"/>
                <a:cs typeface="Consolas" pitchFamily="49" charset="0"/>
              </a:rPr>
              <a:t>( </a:t>
            </a:r>
            <a:r>
              <a:rPr lang="en-US" sz="1600" dirty="0" err="1" smtClean="0">
                <a:latin typeface="Consolas" pitchFamily="49" charset="0"/>
                <a:cs typeface="Consolas" pitchFamily="49" charset="0"/>
              </a:rPr>
              <a:t>int</a:t>
            </a:r>
            <a:r>
              <a:rPr lang="en-US" sz="1600" dirty="0" smtClean="0">
                <a:latin typeface="Consolas" pitchFamily="49" charset="0"/>
                <a:cs typeface="Consolas" pitchFamily="49" charset="0"/>
              </a:rPr>
              <a:t> * array, </a:t>
            </a:r>
            <a:r>
              <a:rPr lang="en-US" sz="1600" dirty="0" err="1" smtClean="0">
                <a:latin typeface="Consolas" pitchFamily="49" charset="0"/>
                <a:cs typeface="Consolas" pitchFamily="49" charset="0"/>
              </a:rPr>
              <a:t>int</a:t>
            </a:r>
            <a:r>
              <a:rPr lang="en-US" sz="1600" dirty="0" smtClean="0">
                <a:latin typeface="Consolas" pitchFamily="49" charset="0"/>
                <a:cs typeface="Consolas" pitchFamily="49" charset="0"/>
              </a:rPr>
              <a:t> n ) {</a:t>
            </a:r>
          </a:p>
          <a:p>
            <a:pPr>
              <a:buFont typeface="Arial" charset="0"/>
              <a:buNone/>
            </a:pPr>
            <a:r>
              <a:rPr lang="en-US" sz="1600" dirty="0" smtClean="0">
                <a:latin typeface="Consolas" pitchFamily="49" charset="0"/>
                <a:cs typeface="Consolas" pitchFamily="49" charset="0"/>
              </a:rPr>
              <a:t>             max = array[0];</a:t>
            </a:r>
          </a:p>
          <a:p>
            <a:pPr>
              <a:buFont typeface="Arial" charset="0"/>
              <a:buNone/>
            </a:pPr>
            <a:endParaRPr lang="en-US" sz="1600" dirty="0" smtClean="0">
              <a:latin typeface="Consolas" pitchFamily="49" charset="0"/>
              <a:cs typeface="Consolas" pitchFamily="49" charset="0"/>
            </a:endParaRPr>
          </a:p>
          <a:p>
            <a:pPr>
              <a:buFont typeface="Arial" charset="0"/>
              <a:buNone/>
            </a:pPr>
            <a:r>
              <a:rPr lang="en-US" sz="1600" dirty="0" smtClean="0">
                <a:latin typeface="Consolas" pitchFamily="49" charset="0"/>
                <a:cs typeface="Consolas" pitchFamily="49" charset="0"/>
              </a:rPr>
              <a:t>             for ( </a:t>
            </a:r>
            <a:r>
              <a:rPr lang="en-US" sz="1600" dirty="0" err="1" smtClean="0">
                <a:latin typeface="Consolas" pitchFamily="49" charset="0"/>
                <a:cs typeface="Consolas" pitchFamily="49" charset="0"/>
              </a:rPr>
              <a:t>int</a:t>
            </a:r>
            <a:r>
              <a:rPr lang="en-US" sz="1600" dirty="0" smtClean="0">
                <a:latin typeface="Consolas" pitchFamily="49" charset="0"/>
                <a:cs typeface="Consolas" pitchFamily="49" charset="0"/>
              </a:rPr>
              <a:t> </a:t>
            </a:r>
            <a:r>
              <a:rPr lang="en-US" sz="1600" dirty="0" err="1" smtClean="0">
                <a:latin typeface="Consolas" pitchFamily="49" charset="0"/>
                <a:cs typeface="Consolas" pitchFamily="49" charset="0"/>
              </a:rPr>
              <a:t>i</a:t>
            </a:r>
            <a:r>
              <a:rPr lang="en-US" sz="1600" dirty="0" smtClean="0">
                <a:latin typeface="Consolas" pitchFamily="49" charset="0"/>
                <a:cs typeface="Consolas" pitchFamily="49" charset="0"/>
              </a:rPr>
              <a:t> = 1; </a:t>
            </a:r>
            <a:r>
              <a:rPr lang="en-US" sz="1600" dirty="0" err="1" smtClean="0">
                <a:latin typeface="Consolas" pitchFamily="49" charset="0"/>
                <a:cs typeface="Consolas" pitchFamily="49" charset="0"/>
              </a:rPr>
              <a:t>i</a:t>
            </a:r>
            <a:r>
              <a:rPr lang="en-US" sz="1600" dirty="0" smtClean="0">
                <a:latin typeface="Consolas" pitchFamily="49" charset="0"/>
                <a:cs typeface="Consolas" pitchFamily="49" charset="0"/>
              </a:rPr>
              <a:t> &lt; n; ++</a:t>
            </a:r>
            <a:r>
              <a:rPr lang="en-US" sz="1600" dirty="0" err="1" smtClean="0">
                <a:latin typeface="Consolas" pitchFamily="49" charset="0"/>
                <a:cs typeface="Consolas" pitchFamily="49" charset="0"/>
              </a:rPr>
              <a:t>i</a:t>
            </a:r>
            <a:r>
              <a:rPr lang="en-US" sz="1600" dirty="0" smtClean="0">
                <a:latin typeface="Consolas" pitchFamily="49" charset="0"/>
                <a:cs typeface="Consolas" pitchFamily="49" charset="0"/>
              </a:rPr>
              <a:t> ) {</a:t>
            </a:r>
          </a:p>
          <a:p>
            <a:pPr>
              <a:buFont typeface="Arial" charset="0"/>
              <a:buNone/>
            </a:pPr>
            <a:r>
              <a:rPr lang="en-US" sz="1600" dirty="0" smtClean="0">
                <a:latin typeface="Consolas" pitchFamily="49" charset="0"/>
                <a:cs typeface="Consolas" pitchFamily="49" charset="0"/>
              </a:rPr>
              <a:t>                 if ( array[</a:t>
            </a:r>
            <a:r>
              <a:rPr lang="en-US" sz="1600" dirty="0" err="1" smtClean="0">
                <a:latin typeface="Consolas" pitchFamily="49" charset="0"/>
                <a:cs typeface="Consolas" pitchFamily="49" charset="0"/>
              </a:rPr>
              <a:t>i</a:t>
            </a:r>
            <a:r>
              <a:rPr lang="en-US" sz="1600" dirty="0" smtClean="0">
                <a:latin typeface="Consolas" pitchFamily="49" charset="0"/>
                <a:cs typeface="Consolas" pitchFamily="49" charset="0"/>
              </a:rPr>
              <a:t>] &gt; max ) {</a:t>
            </a:r>
          </a:p>
          <a:p>
            <a:pPr>
              <a:buFont typeface="Arial" charset="0"/>
              <a:buNone/>
            </a:pPr>
            <a:r>
              <a:rPr lang="en-US" sz="1600" dirty="0" smtClean="0">
                <a:latin typeface="Consolas" pitchFamily="49" charset="0"/>
                <a:cs typeface="Consolas" pitchFamily="49" charset="0"/>
              </a:rPr>
              <a:t>                     </a:t>
            </a:r>
            <a:r>
              <a:rPr lang="en-US" sz="1600" dirty="0" smtClean="0">
                <a:solidFill>
                  <a:srgbClr val="FF0000"/>
                </a:solidFill>
                <a:latin typeface="Consolas" pitchFamily="49" charset="0"/>
                <a:cs typeface="Consolas" pitchFamily="49" charset="0"/>
              </a:rPr>
              <a:t>max = array[</a:t>
            </a:r>
            <a:r>
              <a:rPr lang="en-US" sz="1600" dirty="0" err="1" smtClean="0">
                <a:solidFill>
                  <a:srgbClr val="FF0000"/>
                </a:solidFill>
                <a:latin typeface="Consolas" pitchFamily="49" charset="0"/>
                <a:cs typeface="Consolas" pitchFamily="49" charset="0"/>
              </a:rPr>
              <a:t>i</a:t>
            </a:r>
            <a:r>
              <a:rPr lang="en-US" sz="1600" dirty="0" smtClean="0">
                <a:solidFill>
                  <a:srgbClr val="FF0000"/>
                </a:solidFill>
                <a:latin typeface="Consolas" pitchFamily="49" charset="0"/>
                <a:cs typeface="Consolas" pitchFamily="49" charset="0"/>
              </a:rPr>
              <a:t>];</a:t>
            </a:r>
          </a:p>
          <a:p>
            <a:pPr>
              <a:buFont typeface="Arial" charset="0"/>
              <a:buNone/>
            </a:pPr>
            <a:r>
              <a:rPr lang="en-US" sz="1600" dirty="0" smtClean="0">
                <a:latin typeface="Consolas" pitchFamily="49" charset="0"/>
                <a:cs typeface="Consolas" pitchFamily="49" charset="0"/>
              </a:rPr>
              <a:t>                 }</a:t>
            </a:r>
          </a:p>
          <a:p>
            <a:pPr>
              <a:buFont typeface="Arial" charset="0"/>
              <a:buNone/>
            </a:pPr>
            <a:r>
              <a:rPr lang="en-US" sz="1600" dirty="0" smtClean="0">
                <a:latin typeface="Consolas" pitchFamily="49" charset="0"/>
                <a:cs typeface="Consolas" pitchFamily="49" charset="0"/>
              </a:rPr>
              <a:t>             }</a:t>
            </a:r>
          </a:p>
          <a:p>
            <a:pPr>
              <a:buFont typeface="Arial" charset="0"/>
              <a:buNone/>
            </a:pPr>
            <a:endParaRPr lang="en-US" sz="1600" dirty="0" smtClean="0">
              <a:latin typeface="Consolas" pitchFamily="49" charset="0"/>
              <a:cs typeface="Consolas" pitchFamily="49" charset="0"/>
            </a:endParaRPr>
          </a:p>
          <a:p>
            <a:pPr>
              <a:buFont typeface="Arial" charset="0"/>
              <a:buNone/>
            </a:pPr>
            <a:r>
              <a:rPr lang="en-US" sz="1600" dirty="0" smtClean="0">
                <a:latin typeface="Consolas" pitchFamily="49" charset="0"/>
                <a:cs typeface="Consolas" pitchFamily="49" charset="0"/>
              </a:rPr>
              <a:t>             return max;</a:t>
            </a:r>
          </a:p>
          <a:p>
            <a:pPr>
              <a:buFont typeface="Arial" charset="0"/>
              <a:buNone/>
            </a:pPr>
            <a:r>
              <a:rPr lang="en-US" sz="1600" dirty="0" smtClean="0">
                <a:latin typeface="Consolas" pitchFamily="49" charset="0"/>
                <a:cs typeface="Consolas" pitchFamily="49" charset="0"/>
              </a:rPr>
              <a:t>         }</a:t>
            </a:r>
          </a:p>
        </p:txBody>
      </p:sp>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Grp="1"/>
          </p:cNvSpPr>
          <p:nvPr>
            <p:ph type="title" idx="4294967295"/>
          </p:nvPr>
        </p:nvSpPr>
        <p:spPr/>
        <p:txBody>
          <a:bodyPr/>
          <a:lstStyle/>
          <a:p>
            <a:r>
              <a:rPr lang="en-US" smtClean="0">
                <a:solidFill>
                  <a:srgbClr val="000000"/>
                </a:solidFill>
                <a:latin typeface="Arial" charset="0"/>
                <a:cs typeface="Arial" charset="0"/>
              </a:rPr>
              <a:t>Cases</a:t>
            </a:r>
            <a:endParaRPr lang="en-US" sz="3600" smtClean="0">
              <a:latin typeface="Arial" charset="0"/>
              <a:cs typeface="Arial" charset="0"/>
            </a:endParaRPr>
          </a:p>
        </p:txBody>
      </p:sp>
      <p:sp>
        <p:nvSpPr>
          <p:cNvPr id="95235" name="Rectangle 3"/>
          <p:cNvSpPr>
            <a:spLocks noGrp="1"/>
          </p:cNvSpPr>
          <p:nvPr>
            <p:ph type="body" idx="4294967295"/>
          </p:nvPr>
        </p:nvSpPr>
        <p:spPr/>
        <p:txBody>
          <a:bodyPr/>
          <a:lstStyle/>
          <a:p>
            <a:pPr>
              <a:buFont typeface="Arial" charset="0"/>
              <a:buNone/>
            </a:pPr>
            <a:r>
              <a:rPr lang="en-US" sz="2400" dirty="0" smtClean="0">
                <a:latin typeface="Arial" charset="0"/>
                <a:cs typeface="Arial" charset="0"/>
              </a:rPr>
              <a:t>	</a:t>
            </a:r>
            <a:r>
              <a:rPr lang="en-US" dirty="0" smtClean="0">
                <a:latin typeface="Arial" charset="0"/>
                <a:cs typeface="Arial" charset="0"/>
              </a:rPr>
              <a:t>This example is taken from </a:t>
            </a:r>
            <a:r>
              <a:rPr lang="en-US" dirty="0" err="1" smtClean="0">
                <a:latin typeface="Arial" charset="0"/>
                <a:cs typeface="Arial" charset="0"/>
              </a:rPr>
              <a:t>Preiss</a:t>
            </a:r>
            <a:endParaRPr lang="en-US" dirty="0" smtClean="0">
              <a:latin typeface="Arial" charset="0"/>
              <a:cs typeface="Arial" charset="0"/>
            </a:endParaRPr>
          </a:p>
          <a:p>
            <a:pPr lvl="1"/>
            <a:r>
              <a:rPr lang="en-US" dirty="0" smtClean="0">
                <a:latin typeface="Arial" charset="0"/>
                <a:cs typeface="Arial" charset="0"/>
              </a:rPr>
              <a:t>The best case was once (first element is largest)</a:t>
            </a:r>
          </a:p>
          <a:p>
            <a:pPr lvl="1"/>
            <a:r>
              <a:rPr lang="en-US" dirty="0" smtClean="0">
                <a:latin typeface="Arial" charset="0"/>
                <a:cs typeface="Arial" charset="0"/>
              </a:rPr>
              <a:t>The worst case was </a:t>
            </a:r>
            <a:r>
              <a:rPr lang="en-US" i="1" dirty="0" smtClean="0">
                <a:latin typeface="Times New Roman" pitchFamily="18" charset="0"/>
                <a:cs typeface="Arial" charset="0"/>
              </a:rPr>
              <a:t>n</a:t>
            </a:r>
            <a:r>
              <a:rPr lang="en-US" dirty="0" smtClean="0">
                <a:latin typeface="Arial" charset="0"/>
                <a:cs typeface="Arial" charset="0"/>
              </a:rPr>
              <a:t> times</a:t>
            </a:r>
          </a:p>
          <a:p>
            <a:pPr>
              <a:buFont typeface="Arial" charset="0"/>
              <a:buNone/>
            </a:pPr>
            <a:r>
              <a:rPr lang="en-US" dirty="0" smtClean="0">
                <a:latin typeface="Arial" charset="0"/>
                <a:cs typeface="Arial" charset="0"/>
              </a:rPr>
              <a:t>	</a:t>
            </a:r>
          </a:p>
          <a:p>
            <a:pPr>
              <a:buFont typeface="Arial" charset="0"/>
              <a:buNone/>
            </a:pPr>
            <a:r>
              <a:rPr lang="en-US" dirty="0" smtClean="0">
                <a:latin typeface="Arial" charset="0"/>
                <a:cs typeface="Arial" charset="0"/>
              </a:rPr>
              <a:t>	For the average case, we must consider:</a:t>
            </a:r>
          </a:p>
          <a:p>
            <a:pPr lvl="1"/>
            <a:r>
              <a:rPr lang="en-US" dirty="0" smtClean="0">
                <a:latin typeface="Arial" charset="0"/>
                <a:cs typeface="Arial" charset="0"/>
              </a:rPr>
              <a:t>What is the probability that the </a:t>
            </a:r>
            <a:r>
              <a:rPr lang="en-US" i="1" dirty="0" err="1" smtClean="0">
                <a:latin typeface="Times New Roman" pitchFamily="18" charset="0"/>
                <a:cs typeface="Times New Roman" pitchFamily="18" charset="0"/>
              </a:rPr>
              <a:t>i</a:t>
            </a:r>
            <a:r>
              <a:rPr lang="en-US" baseline="30000" dirty="0" err="1" smtClean="0">
                <a:latin typeface="Arial" charset="0"/>
                <a:cs typeface="Arial" charset="0"/>
              </a:rPr>
              <a:t>th</a:t>
            </a:r>
            <a:r>
              <a:rPr lang="en-US" dirty="0" smtClean="0">
                <a:latin typeface="Arial" charset="0"/>
                <a:cs typeface="Arial" charset="0"/>
              </a:rPr>
              <a:t> object is the largest of the first </a:t>
            </a:r>
            <a:r>
              <a:rPr lang="en-US" i="1" dirty="0" err="1" smtClean="0">
                <a:latin typeface="Times New Roman" pitchFamily="18" charset="0"/>
                <a:cs typeface="Times New Roman" pitchFamily="18" charset="0"/>
              </a:rPr>
              <a:t>i</a:t>
            </a:r>
            <a:r>
              <a:rPr lang="en-US" i="1" dirty="0" smtClean="0">
                <a:latin typeface="Arial" charset="0"/>
                <a:cs typeface="Arial" charset="0"/>
              </a:rPr>
              <a:t> </a:t>
            </a:r>
            <a:r>
              <a:rPr lang="en-US" dirty="0" smtClean="0">
                <a:latin typeface="Arial" charset="0"/>
                <a:cs typeface="Arial" charset="0"/>
              </a:rPr>
              <a:t>objects?</a:t>
            </a:r>
          </a:p>
        </p:txBody>
      </p:sp>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2"/>
          <p:cNvSpPr>
            <a:spLocks noGrp="1"/>
          </p:cNvSpPr>
          <p:nvPr>
            <p:ph type="title" idx="4294967295"/>
          </p:nvPr>
        </p:nvSpPr>
        <p:spPr/>
        <p:txBody>
          <a:bodyPr/>
          <a:lstStyle/>
          <a:p>
            <a:r>
              <a:rPr lang="en-US" smtClean="0">
                <a:solidFill>
                  <a:srgbClr val="000000"/>
                </a:solidFill>
                <a:latin typeface="Arial" charset="0"/>
                <a:cs typeface="Arial" charset="0"/>
              </a:rPr>
              <a:t>Cases</a:t>
            </a:r>
            <a:endParaRPr lang="en-US" sz="3600" smtClean="0">
              <a:latin typeface="Arial" charset="0"/>
              <a:cs typeface="Arial" charset="0"/>
            </a:endParaRPr>
          </a:p>
        </p:txBody>
      </p:sp>
      <p:sp>
        <p:nvSpPr>
          <p:cNvPr id="14340" name="Rectangle 3"/>
          <p:cNvSpPr>
            <a:spLocks noGrp="1"/>
          </p:cNvSpPr>
          <p:nvPr>
            <p:ph type="body" idx="4294967295"/>
          </p:nvPr>
        </p:nvSpPr>
        <p:spPr/>
        <p:txBody>
          <a:bodyPr/>
          <a:lstStyle/>
          <a:p>
            <a:pPr>
              <a:buFont typeface="Arial" charset="0"/>
              <a:buNone/>
            </a:pPr>
            <a:r>
              <a:rPr lang="en-US" sz="2400" dirty="0" smtClean="0">
                <a:latin typeface="Arial" charset="0"/>
                <a:cs typeface="Arial" charset="0"/>
              </a:rPr>
              <a:t>	</a:t>
            </a:r>
            <a:r>
              <a:rPr lang="en-US" dirty="0" smtClean="0">
                <a:latin typeface="Arial" charset="0"/>
                <a:cs typeface="Arial" charset="0"/>
              </a:rPr>
              <a:t>To consider this question, we must assume that elements in the array are evenly distributed</a:t>
            </a:r>
          </a:p>
          <a:p>
            <a:pPr>
              <a:buFont typeface="Arial" charset="0"/>
              <a:buNone/>
            </a:pPr>
            <a:r>
              <a:rPr lang="en-US" dirty="0" smtClean="0">
                <a:latin typeface="Arial" charset="0"/>
                <a:cs typeface="Arial" charset="0"/>
              </a:rPr>
              <a:t>	</a:t>
            </a:r>
          </a:p>
          <a:p>
            <a:pPr>
              <a:buFont typeface="Arial" charset="0"/>
              <a:buNone/>
            </a:pPr>
            <a:r>
              <a:rPr lang="en-US" dirty="0" smtClean="0">
                <a:latin typeface="Arial" charset="0"/>
                <a:cs typeface="Arial" charset="0"/>
              </a:rPr>
              <a:t>	Thus, given a sub-list of size </a:t>
            </a:r>
            <a:r>
              <a:rPr lang="en-US" i="1" dirty="0" smtClean="0">
                <a:latin typeface="Times New Roman" pitchFamily="18" charset="0"/>
                <a:cs typeface="Arial" charset="0"/>
              </a:rPr>
              <a:t>k</a:t>
            </a:r>
            <a:r>
              <a:rPr lang="en-US" dirty="0" smtClean="0">
                <a:latin typeface="Arial" charset="0"/>
                <a:cs typeface="Arial" charset="0"/>
              </a:rPr>
              <a:t>, the probability that any one element is the largest is </a:t>
            </a:r>
            <a:r>
              <a:rPr lang="en-US" dirty="0" smtClean="0">
                <a:latin typeface="Times New Roman" pitchFamily="18" charset="0"/>
                <a:cs typeface="Arial" charset="0"/>
              </a:rPr>
              <a:t>1/</a:t>
            </a:r>
            <a:r>
              <a:rPr lang="en-US" i="1" dirty="0" smtClean="0">
                <a:latin typeface="Times New Roman" pitchFamily="18" charset="0"/>
                <a:cs typeface="Arial" charset="0"/>
              </a:rPr>
              <a:t>k</a:t>
            </a:r>
            <a:endParaRPr lang="en-US" dirty="0" smtClean="0">
              <a:latin typeface="Arial" charset="0"/>
              <a:cs typeface="Arial" charset="0"/>
            </a:endParaRPr>
          </a:p>
          <a:p>
            <a:pPr>
              <a:buFont typeface="Arial" charset="0"/>
              <a:buNone/>
            </a:pPr>
            <a:r>
              <a:rPr lang="en-US" dirty="0" smtClean="0">
                <a:latin typeface="Arial" charset="0"/>
                <a:cs typeface="Arial" charset="0"/>
              </a:rPr>
              <a:t>	</a:t>
            </a:r>
          </a:p>
          <a:p>
            <a:pPr>
              <a:buFont typeface="Arial" charset="0"/>
              <a:buNone/>
            </a:pPr>
            <a:r>
              <a:rPr lang="en-US" dirty="0" smtClean="0">
                <a:latin typeface="Arial" charset="0"/>
                <a:cs typeface="Arial" charset="0"/>
              </a:rPr>
              <a:t>	Thus, given a value </a:t>
            </a:r>
            <a:r>
              <a:rPr lang="en-US" i="1" dirty="0" err="1" smtClean="0">
                <a:latin typeface="Times New Roman" pitchFamily="18" charset="0"/>
                <a:cs typeface="Arial" charset="0"/>
              </a:rPr>
              <a:t>i</a:t>
            </a:r>
            <a:r>
              <a:rPr lang="en-US" dirty="0" smtClean="0">
                <a:latin typeface="Arial" charset="0"/>
                <a:cs typeface="Arial" charset="0"/>
              </a:rPr>
              <a:t>, there are </a:t>
            </a:r>
            <a:r>
              <a:rPr lang="en-US" i="1" dirty="0" err="1" smtClean="0">
                <a:latin typeface="Times New Roman" pitchFamily="18" charset="0"/>
                <a:cs typeface="Arial" charset="0"/>
              </a:rPr>
              <a:t>i</a:t>
            </a:r>
            <a:r>
              <a:rPr lang="en-US" dirty="0" smtClean="0">
                <a:latin typeface="Times New Roman" pitchFamily="18" charset="0"/>
                <a:cs typeface="Arial" charset="0"/>
              </a:rPr>
              <a:t> + 1</a:t>
            </a:r>
            <a:r>
              <a:rPr lang="en-US" dirty="0" smtClean="0">
                <a:latin typeface="Arial" charset="0"/>
                <a:cs typeface="Arial" charset="0"/>
              </a:rPr>
              <a:t> objects, hence</a:t>
            </a:r>
          </a:p>
          <a:p>
            <a:endParaRPr lang="en-US" sz="1800" dirty="0" smtClean="0">
              <a:latin typeface="Arial" charset="0"/>
              <a:cs typeface="Arial" charset="0"/>
            </a:endParaRPr>
          </a:p>
        </p:txBody>
      </p:sp>
      <p:graphicFrame>
        <p:nvGraphicFramePr>
          <p:cNvPr id="14338" name="Object 4"/>
          <p:cNvGraphicFramePr>
            <a:graphicFrameLocks noChangeAspect="1"/>
          </p:cNvGraphicFramePr>
          <p:nvPr/>
        </p:nvGraphicFramePr>
        <p:xfrm>
          <a:off x="3347864" y="4293096"/>
          <a:ext cx="2808312" cy="1123325"/>
        </p:xfrm>
        <a:graphic>
          <a:graphicData uri="http://schemas.openxmlformats.org/presentationml/2006/ole">
            <mc:AlternateContent xmlns:mc="http://schemas.openxmlformats.org/markup-compatibility/2006">
              <mc:Choice xmlns:v="urn:schemas-microsoft-com:vml" Requires="v">
                <p:oleObj spid="_x0000_s293895" name="Equation" r:id="rId4" imgW="1206360" imgH="482400" progId="Equation.3">
                  <p:embed/>
                </p:oleObj>
              </mc:Choice>
              <mc:Fallback>
                <p:oleObj name="Equation" r:id="rId4" imgW="1206360" imgH="482400" progId="Equation.3">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47864" y="4293096"/>
                        <a:ext cx="2808312" cy="11233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p:cNvSpPr>
          <p:nvPr>
            <p:ph type="title" idx="4294967295"/>
          </p:nvPr>
        </p:nvSpPr>
        <p:spPr/>
        <p:txBody>
          <a:bodyPr/>
          <a:lstStyle/>
          <a:p>
            <a:r>
              <a:rPr lang="en-US" smtClean="0">
                <a:solidFill>
                  <a:srgbClr val="000000"/>
                </a:solidFill>
                <a:latin typeface="Arial" charset="0"/>
                <a:cs typeface="Arial" charset="0"/>
              </a:rPr>
              <a:t>Cases</a:t>
            </a:r>
            <a:endParaRPr lang="en-US" smtClean="0">
              <a:latin typeface="Arial" charset="0"/>
              <a:cs typeface="Arial" charset="0"/>
            </a:endParaRPr>
          </a:p>
        </p:txBody>
      </p:sp>
      <p:sp>
        <p:nvSpPr>
          <p:cNvPr id="96259" name="Rectangle 3"/>
          <p:cNvSpPr>
            <a:spLocks noGrp="1"/>
          </p:cNvSpPr>
          <p:nvPr>
            <p:ph type="body" idx="4294967295"/>
          </p:nvPr>
        </p:nvSpPr>
        <p:spPr/>
        <p:txBody>
          <a:bodyPr/>
          <a:lstStyle/>
          <a:p>
            <a:pPr>
              <a:buFont typeface="Arial" charset="0"/>
              <a:buNone/>
            </a:pPr>
            <a:r>
              <a:rPr lang="en-US" sz="2800" dirty="0" smtClean="0">
                <a:latin typeface="Arial" charset="0"/>
                <a:cs typeface="Arial" charset="0"/>
              </a:rPr>
              <a:t>	</a:t>
            </a:r>
            <a:r>
              <a:rPr lang="en-US" dirty="0" smtClean="0">
                <a:latin typeface="Arial" charset="0"/>
                <a:cs typeface="Arial" charset="0"/>
              </a:rPr>
              <a:t>We can approximate the sum by an integral – what is the area under:</a:t>
            </a:r>
          </a:p>
        </p:txBody>
      </p:sp>
      <p:pic>
        <p:nvPicPr>
          <p:cNvPr id="29798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512" y="3561293"/>
            <a:ext cx="8658225" cy="2486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p:cNvSpPr>
          <p:nvPr>
            <p:ph type="title" idx="4294967295"/>
          </p:nvPr>
        </p:nvSpPr>
        <p:spPr/>
        <p:txBody>
          <a:bodyPr/>
          <a:lstStyle/>
          <a:p>
            <a:r>
              <a:rPr lang="en-US" smtClean="0">
                <a:latin typeface="Arial" charset="0"/>
                <a:cs typeface="Arial" charset="0"/>
              </a:rPr>
              <a:t>Motivation</a:t>
            </a:r>
          </a:p>
        </p:txBody>
      </p:sp>
      <p:sp>
        <p:nvSpPr>
          <p:cNvPr id="28675" name="Rectangle 3"/>
          <p:cNvSpPr>
            <a:spLocks noGrp="1"/>
          </p:cNvSpPr>
          <p:nvPr>
            <p:ph type="body" idx="4294967295"/>
          </p:nvPr>
        </p:nvSpPr>
        <p:spPr>
          <a:xfrm>
            <a:off x="457200" y="1639888"/>
            <a:ext cx="8229600" cy="4525962"/>
          </a:xfrm>
        </p:spPr>
        <p:txBody>
          <a:bodyPr/>
          <a:lstStyle/>
          <a:p>
            <a:pPr>
              <a:buFont typeface="Arial" charset="0"/>
              <a:buNone/>
            </a:pPr>
            <a:r>
              <a:rPr lang="en-CA" smtClean="0">
                <a:latin typeface="Arial" charset="0"/>
                <a:cs typeface="Arial" charset="0"/>
              </a:rPr>
              <a:t>	To properly investigate the determination of run times asymptotically:</a:t>
            </a:r>
          </a:p>
          <a:p>
            <a:pPr lvl="1"/>
            <a:r>
              <a:rPr lang="en-CA" smtClean="0">
                <a:latin typeface="Arial" charset="0"/>
                <a:cs typeface="Arial" charset="0"/>
              </a:rPr>
              <a:t>We will begin with machine instructions</a:t>
            </a:r>
          </a:p>
          <a:p>
            <a:pPr lvl="1"/>
            <a:r>
              <a:rPr lang="en-CA" smtClean="0">
                <a:latin typeface="Arial" charset="0"/>
                <a:cs typeface="Arial" charset="0"/>
              </a:rPr>
              <a:t>Discuss operations</a:t>
            </a:r>
          </a:p>
          <a:p>
            <a:pPr lvl="1"/>
            <a:r>
              <a:rPr lang="en-CA" smtClean="0">
                <a:latin typeface="Arial" charset="0"/>
                <a:cs typeface="Arial" charset="0"/>
              </a:rPr>
              <a:t>Control statements</a:t>
            </a:r>
          </a:p>
          <a:p>
            <a:pPr lvl="2"/>
            <a:r>
              <a:rPr lang="en-CA" sz="1400" smtClean="0">
                <a:latin typeface="Arial" charset="0"/>
                <a:cs typeface="Arial" charset="0"/>
              </a:rPr>
              <a:t>Conditional statements and loops</a:t>
            </a:r>
          </a:p>
          <a:p>
            <a:pPr lvl="1"/>
            <a:r>
              <a:rPr lang="en-CA" smtClean="0">
                <a:latin typeface="Arial" charset="0"/>
                <a:cs typeface="Arial" charset="0"/>
              </a:rPr>
              <a:t>Functions</a:t>
            </a:r>
          </a:p>
          <a:p>
            <a:pPr lvl="1"/>
            <a:r>
              <a:rPr lang="en-CA" smtClean="0">
                <a:latin typeface="Arial" charset="0"/>
                <a:cs typeface="Arial" charset="0"/>
              </a:rPr>
              <a:t>Recursive functions</a:t>
            </a:r>
            <a:endParaRPr lang="en-CA" sz="1400" smtClean="0">
              <a:latin typeface="Arial" charset="0"/>
              <a:cs typeface="Arial" charset="0"/>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p:cNvSpPr>
          <p:nvPr>
            <p:ph type="title" idx="4294967295"/>
          </p:nvPr>
        </p:nvSpPr>
        <p:spPr/>
        <p:txBody>
          <a:bodyPr/>
          <a:lstStyle/>
          <a:p>
            <a:r>
              <a:rPr lang="en-US" smtClean="0">
                <a:solidFill>
                  <a:srgbClr val="000000"/>
                </a:solidFill>
                <a:latin typeface="Arial" charset="0"/>
                <a:cs typeface="Arial" charset="0"/>
              </a:rPr>
              <a:t>Cases</a:t>
            </a:r>
            <a:endParaRPr lang="en-US" smtClean="0">
              <a:latin typeface="Arial" charset="0"/>
              <a:cs typeface="Arial" charset="0"/>
            </a:endParaRPr>
          </a:p>
        </p:txBody>
      </p:sp>
      <p:sp>
        <p:nvSpPr>
          <p:cNvPr id="97283" name="Rectangle 3"/>
          <p:cNvSpPr>
            <a:spLocks noGrp="1"/>
          </p:cNvSpPr>
          <p:nvPr>
            <p:ph type="body" idx="4294967295"/>
          </p:nvPr>
        </p:nvSpPr>
        <p:spPr/>
        <p:txBody>
          <a:bodyPr/>
          <a:lstStyle/>
          <a:p>
            <a:pPr>
              <a:buFont typeface="Arial" charset="0"/>
              <a:buNone/>
            </a:pPr>
            <a:r>
              <a:rPr lang="en-US" sz="2400" dirty="0" smtClean="0">
                <a:latin typeface="Arial" charset="0"/>
                <a:cs typeface="Arial" charset="0"/>
              </a:rPr>
              <a:t>	</a:t>
            </a:r>
            <a:r>
              <a:rPr lang="en-US" dirty="0" smtClean="0">
                <a:latin typeface="Arial" charset="0"/>
                <a:cs typeface="Arial" charset="0"/>
              </a:rPr>
              <a:t>We can approximate this by the </a:t>
            </a:r>
            <a:r>
              <a:rPr lang="en-US" dirty="0" smtClean="0">
                <a:latin typeface="Times New Roman" pitchFamily="18" charset="0"/>
                <a:cs typeface="Arial" charset="0"/>
              </a:rPr>
              <a:t>1/(</a:t>
            </a:r>
            <a:r>
              <a:rPr lang="en-US" i="1" dirty="0" smtClean="0">
                <a:latin typeface="Times New Roman" pitchFamily="18" charset="0"/>
                <a:cs typeface="Arial" charset="0"/>
              </a:rPr>
              <a:t>x</a:t>
            </a:r>
            <a:r>
              <a:rPr lang="en-US" dirty="0" smtClean="0">
                <a:latin typeface="Times New Roman" pitchFamily="18" charset="0"/>
                <a:cs typeface="Arial" charset="0"/>
              </a:rPr>
              <a:t> + 1)</a:t>
            </a:r>
            <a:r>
              <a:rPr lang="en-US" dirty="0" smtClean="0">
                <a:latin typeface="Arial" charset="0"/>
                <a:cs typeface="Arial" charset="0"/>
              </a:rPr>
              <a:t> integrated from </a:t>
            </a:r>
            <a:r>
              <a:rPr lang="en-US" dirty="0" smtClean="0">
                <a:latin typeface="Times New Roman" pitchFamily="18" charset="0"/>
                <a:cs typeface="Arial" charset="0"/>
              </a:rPr>
              <a:t>0</a:t>
            </a:r>
            <a:r>
              <a:rPr lang="en-US" dirty="0" smtClean="0">
                <a:latin typeface="Arial" charset="0"/>
                <a:cs typeface="Arial" charset="0"/>
              </a:rPr>
              <a:t> to </a:t>
            </a:r>
            <a:r>
              <a:rPr lang="en-US" i="1" dirty="0" smtClean="0">
                <a:latin typeface="Times New Roman" pitchFamily="18" charset="0"/>
                <a:cs typeface="Arial" charset="0"/>
              </a:rPr>
              <a:t>n</a:t>
            </a:r>
            <a:endParaRPr lang="en-US" dirty="0" smtClean="0">
              <a:latin typeface="Times New Roman" pitchFamily="18" charset="0"/>
              <a:cs typeface="Arial" charset="0"/>
            </a:endParaRPr>
          </a:p>
        </p:txBody>
      </p:sp>
      <p:pic>
        <p:nvPicPr>
          <p:cNvPr id="29696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512" y="3573016"/>
            <a:ext cx="8658225" cy="2486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Rectangle 2"/>
          <p:cNvSpPr>
            <a:spLocks noGrp="1"/>
          </p:cNvSpPr>
          <p:nvPr>
            <p:ph type="title" idx="4294967295"/>
          </p:nvPr>
        </p:nvSpPr>
        <p:spPr/>
        <p:txBody>
          <a:bodyPr/>
          <a:lstStyle/>
          <a:p>
            <a:r>
              <a:rPr lang="en-US" smtClean="0">
                <a:solidFill>
                  <a:srgbClr val="000000"/>
                </a:solidFill>
                <a:latin typeface="Arial" charset="0"/>
                <a:cs typeface="Arial" charset="0"/>
              </a:rPr>
              <a:t>Cases</a:t>
            </a:r>
            <a:endParaRPr lang="en-US" sz="3600" smtClean="0">
              <a:latin typeface="Arial" charset="0"/>
              <a:cs typeface="Arial" charset="0"/>
            </a:endParaRPr>
          </a:p>
        </p:txBody>
      </p:sp>
      <p:sp>
        <p:nvSpPr>
          <p:cNvPr id="15364" name="Rectangle 3"/>
          <p:cNvSpPr>
            <a:spLocks noGrp="1"/>
          </p:cNvSpPr>
          <p:nvPr>
            <p:ph type="body" idx="4294967295"/>
          </p:nvPr>
        </p:nvSpPr>
        <p:spPr/>
        <p:txBody>
          <a:bodyPr/>
          <a:lstStyle/>
          <a:p>
            <a:pPr>
              <a:buFont typeface="Arial" charset="0"/>
              <a:buNone/>
            </a:pPr>
            <a:r>
              <a:rPr lang="en-US" sz="2400" dirty="0" smtClean="0">
                <a:latin typeface="Arial" charset="0"/>
                <a:cs typeface="Arial" charset="0"/>
              </a:rPr>
              <a:t>	</a:t>
            </a:r>
            <a:r>
              <a:rPr lang="en-US" dirty="0" smtClean="0">
                <a:latin typeface="Arial" charset="0"/>
                <a:cs typeface="Arial" charset="0"/>
              </a:rPr>
              <a:t>From calculus:</a:t>
            </a:r>
          </a:p>
          <a:p>
            <a:endParaRPr lang="en-US" dirty="0" smtClean="0">
              <a:latin typeface="Arial" charset="0"/>
              <a:cs typeface="Arial" charset="0"/>
            </a:endParaRPr>
          </a:p>
          <a:p>
            <a:endParaRPr lang="en-US" dirty="0" smtClean="0">
              <a:latin typeface="Arial" charset="0"/>
              <a:cs typeface="Arial" charset="0"/>
            </a:endParaRPr>
          </a:p>
          <a:p>
            <a:endParaRPr lang="en-US" dirty="0" smtClean="0">
              <a:latin typeface="Arial" charset="0"/>
              <a:cs typeface="Arial" charset="0"/>
            </a:endParaRPr>
          </a:p>
          <a:p>
            <a:pPr>
              <a:buFont typeface="Arial" charset="0"/>
              <a:buNone/>
            </a:pPr>
            <a:endParaRPr lang="en-US" dirty="0" smtClean="0">
              <a:latin typeface="Arial" charset="0"/>
              <a:cs typeface="Arial" charset="0"/>
            </a:endParaRPr>
          </a:p>
          <a:p>
            <a:pPr>
              <a:buFont typeface="Arial" charset="0"/>
              <a:buNone/>
            </a:pPr>
            <a:r>
              <a:rPr lang="en-US" dirty="0" smtClean="0">
                <a:latin typeface="Arial" charset="0"/>
                <a:cs typeface="Arial" charset="0"/>
              </a:rPr>
              <a:t>	How about the error?  Our approximation would be useless if the error was </a:t>
            </a:r>
            <a:r>
              <a:rPr lang="en-US" b="1" dirty="0" smtClean="0">
                <a:latin typeface="Times New Roman" pitchFamily="18" charset="0"/>
                <a:cs typeface="Arial" charset="0"/>
              </a:rPr>
              <a:t>O</a:t>
            </a:r>
            <a:r>
              <a:rPr lang="en-US" dirty="0" smtClean="0">
                <a:latin typeface="Times New Roman" pitchFamily="18" charset="0"/>
                <a:cs typeface="Arial" charset="0"/>
              </a:rPr>
              <a:t>(</a:t>
            </a:r>
            <a:r>
              <a:rPr lang="en-US" i="1" dirty="0" smtClean="0">
                <a:latin typeface="Times New Roman" pitchFamily="18" charset="0"/>
                <a:cs typeface="Arial" charset="0"/>
              </a:rPr>
              <a:t>n</a:t>
            </a:r>
            <a:r>
              <a:rPr lang="en-US" dirty="0" smtClean="0">
                <a:latin typeface="Times New Roman" pitchFamily="18" charset="0"/>
                <a:cs typeface="Arial" charset="0"/>
              </a:rPr>
              <a:t>)</a:t>
            </a:r>
          </a:p>
        </p:txBody>
      </p:sp>
      <p:graphicFrame>
        <p:nvGraphicFramePr>
          <p:cNvPr id="15362" name="Object 4"/>
          <p:cNvGraphicFramePr>
            <a:graphicFrameLocks noChangeAspect="1"/>
          </p:cNvGraphicFramePr>
          <p:nvPr>
            <p:extLst>
              <p:ext uri="{D42A27DB-BD31-4B8C-83A1-F6EECF244321}">
                <p14:modId xmlns:p14="http://schemas.microsoft.com/office/powerpoint/2010/main" val="1586903658"/>
              </p:ext>
            </p:extLst>
          </p:nvPr>
        </p:nvGraphicFramePr>
        <p:xfrm>
          <a:off x="1493838" y="2168525"/>
          <a:ext cx="6780212" cy="919163"/>
        </p:xfrm>
        <a:graphic>
          <a:graphicData uri="http://schemas.openxmlformats.org/presentationml/2006/ole">
            <mc:AlternateContent xmlns:mc="http://schemas.openxmlformats.org/markup-compatibility/2006">
              <mc:Choice xmlns:v="urn:schemas-microsoft-com:vml" Requires="v">
                <p:oleObj spid="_x0000_s294920" name="Equation" r:id="rId4" imgW="3187440" imgH="431640" progId="Equation.DSMT4">
                  <p:embed/>
                </p:oleObj>
              </mc:Choice>
              <mc:Fallback>
                <p:oleObj name="Equation" r:id="rId4" imgW="3187440" imgH="431640" progId="Equation.DSMT4">
                  <p:embed/>
                  <p:pic>
                    <p:nvPicPr>
                      <p:cNvPr id="0" name="Object 4"/>
                      <p:cNvPicPr>
                        <a:picLocks noChangeAspect="1" noChangeArrowheads="1"/>
                      </p:cNvPicPr>
                      <p:nvPr/>
                    </p:nvPicPr>
                    <p:blipFill>
                      <a:blip r:embed="rId5"/>
                      <a:srcRect/>
                      <a:stretch>
                        <a:fillRect/>
                      </a:stretch>
                    </p:blipFill>
                    <p:spPr bwMode="auto">
                      <a:xfrm>
                        <a:off x="1493838" y="2168525"/>
                        <a:ext cx="6780212" cy="9191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Grp="1"/>
          </p:cNvSpPr>
          <p:nvPr>
            <p:ph type="title" idx="4294967295"/>
          </p:nvPr>
        </p:nvSpPr>
        <p:spPr/>
        <p:txBody>
          <a:bodyPr/>
          <a:lstStyle/>
          <a:p>
            <a:r>
              <a:rPr lang="en-US" smtClean="0">
                <a:solidFill>
                  <a:srgbClr val="000000"/>
                </a:solidFill>
                <a:latin typeface="Arial" charset="0"/>
                <a:cs typeface="Arial" charset="0"/>
              </a:rPr>
              <a:t>Cases</a:t>
            </a:r>
            <a:endParaRPr lang="en-US" smtClean="0">
              <a:latin typeface="Arial" charset="0"/>
              <a:cs typeface="Arial" charset="0"/>
            </a:endParaRPr>
          </a:p>
        </p:txBody>
      </p:sp>
      <p:sp>
        <p:nvSpPr>
          <p:cNvPr id="98307" name="Rectangle 3"/>
          <p:cNvSpPr>
            <a:spLocks noGrp="1"/>
          </p:cNvSpPr>
          <p:nvPr>
            <p:ph type="body" idx="4294967295"/>
          </p:nvPr>
        </p:nvSpPr>
        <p:spPr/>
        <p:txBody>
          <a:bodyPr/>
          <a:lstStyle/>
          <a:p>
            <a:pPr>
              <a:buFont typeface="Arial" charset="0"/>
              <a:buNone/>
            </a:pPr>
            <a:r>
              <a:rPr lang="en-US" dirty="0" smtClean="0">
                <a:latin typeface="Arial" charset="0"/>
                <a:cs typeface="Arial" charset="0"/>
              </a:rPr>
              <a:t>	Consider the following image which highlights the errors</a:t>
            </a:r>
          </a:p>
          <a:p>
            <a:pPr lvl="1"/>
            <a:r>
              <a:rPr lang="en-US" dirty="0" smtClean="0">
                <a:latin typeface="Arial" charset="0"/>
                <a:cs typeface="Arial" charset="0"/>
              </a:rPr>
              <a:t>The errors can be </a:t>
            </a:r>
            <a:r>
              <a:rPr lang="en-US" i="1" dirty="0" smtClean="0">
                <a:latin typeface="Arial" charset="0"/>
                <a:cs typeface="Arial" charset="0"/>
              </a:rPr>
              <a:t>fit</a:t>
            </a:r>
            <a:r>
              <a:rPr lang="en-US" dirty="0" smtClean="0">
                <a:latin typeface="Arial" charset="0"/>
                <a:cs typeface="Arial" charset="0"/>
              </a:rPr>
              <a:t> into the box </a:t>
            </a:r>
            <a:r>
              <a:rPr lang="en-US" dirty="0" smtClean="0">
                <a:latin typeface="Times New Roman" pitchFamily="18" charset="0"/>
                <a:cs typeface="Arial" charset="0"/>
              </a:rPr>
              <a:t>[0, 1] </a:t>
            </a:r>
            <a:r>
              <a:rPr lang="en-US" dirty="0" smtClean="0">
                <a:latin typeface="Times New Roman" pitchFamily="18" charset="0"/>
                <a:cs typeface="Times New Roman" pitchFamily="18" charset="0"/>
              </a:rPr>
              <a:t>×</a:t>
            </a:r>
            <a:r>
              <a:rPr lang="en-US" dirty="0" smtClean="0">
                <a:latin typeface="Times New Roman" pitchFamily="18" charset="0"/>
                <a:cs typeface="Arial" charset="0"/>
              </a:rPr>
              <a:t> [0, 1]</a:t>
            </a:r>
          </a:p>
        </p:txBody>
      </p:sp>
      <p:pic>
        <p:nvPicPr>
          <p:cNvPr id="29901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520" y="3573017"/>
            <a:ext cx="8658225" cy="2486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3" name="Straight Arrow Connector 2"/>
          <p:cNvCxnSpPr/>
          <p:nvPr/>
        </p:nvCxnSpPr>
        <p:spPr>
          <a:xfrm flipH="1">
            <a:off x="1115616" y="4941168"/>
            <a:ext cx="576064" cy="0"/>
          </a:xfrm>
          <a:prstGeom prst="straightConnector1">
            <a:avLst/>
          </a:prstGeom>
          <a:ln>
            <a:solidFill>
              <a:srgbClr val="0000F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H="1">
            <a:off x="1115616" y="5192361"/>
            <a:ext cx="1368152" cy="0"/>
          </a:xfrm>
          <a:prstGeom prst="straightConnector1">
            <a:avLst/>
          </a:prstGeom>
          <a:ln>
            <a:solidFill>
              <a:srgbClr val="0000F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H="1">
            <a:off x="1115616" y="5324654"/>
            <a:ext cx="2016224" cy="0"/>
          </a:xfrm>
          <a:prstGeom prst="straightConnector1">
            <a:avLst/>
          </a:prstGeom>
          <a:ln>
            <a:solidFill>
              <a:srgbClr val="0000F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H="1">
            <a:off x="1115616" y="5433501"/>
            <a:ext cx="2808312" cy="0"/>
          </a:xfrm>
          <a:prstGeom prst="straightConnector1">
            <a:avLst/>
          </a:prstGeom>
          <a:ln>
            <a:solidFill>
              <a:srgbClr val="0000F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H="1">
            <a:off x="1115616" y="5472010"/>
            <a:ext cx="3465016" cy="0"/>
          </a:xfrm>
          <a:prstGeom prst="straightConnector1">
            <a:avLst/>
          </a:prstGeom>
          <a:ln>
            <a:solidFill>
              <a:srgbClr val="0000F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830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1" name="Rectangle 3"/>
          <p:cNvSpPr>
            <a:spLocks noGrp="1"/>
          </p:cNvSpPr>
          <p:nvPr>
            <p:ph type="title" idx="4294967295"/>
          </p:nvPr>
        </p:nvSpPr>
        <p:spPr/>
        <p:txBody>
          <a:bodyPr/>
          <a:lstStyle/>
          <a:p>
            <a:r>
              <a:rPr lang="en-US" smtClean="0">
                <a:solidFill>
                  <a:srgbClr val="000000"/>
                </a:solidFill>
                <a:latin typeface="Arial" charset="0"/>
                <a:cs typeface="Arial" charset="0"/>
              </a:rPr>
              <a:t>Cases</a:t>
            </a:r>
            <a:endParaRPr lang="en-US" smtClean="0">
              <a:latin typeface="Arial" charset="0"/>
              <a:cs typeface="Arial" charset="0"/>
            </a:endParaRPr>
          </a:p>
        </p:txBody>
      </p:sp>
      <p:sp>
        <p:nvSpPr>
          <p:cNvPr id="99332" name="Rectangle 4"/>
          <p:cNvSpPr>
            <a:spLocks noGrp="1"/>
          </p:cNvSpPr>
          <p:nvPr>
            <p:ph type="body" idx="4294967295"/>
          </p:nvPr>
        </p:nvSpPr>
        <p:spPr/>
        <p:txBody>
          <a:bodyPr/>
          <a:lstStyle/>
          <a:p>
            <a:pPr>
              <a:buFont typeface="Arial" charset="0"/>
              <a:buNone/>
            </a:pPr>
            <a:r>
              <a:rPr lang="en-US" sz="2400" dirty="0" smtClean="0">
                <a:latin typeface="Arial" charset="0"/>
                <a:cs typeface="Arial" charset="0"/>
              </a:rPr>
              <a:t>	</a:t>
            </a:r>
            <a:r>
              <a:rPr lang="en-US" dirty="0" smtClean="0">
                <a:latin typeface="Arial" charset="0"/>
                <a:cs typeface="Arial" charset="0"/>
              </a:rPr>
              <a:t>Consequently, the error must be </a:t>
            </a:r>
            <a:r>
              <a:rPr lang="en-US" dirty="0" smtClean="0">
                <a:latin typeface="Times New Roman" pitchFamily="18" charset="0"/>
                <a:cs typeface="Arial" charset="0"/>
              </a:rPr>
              <a:t>&lt; 1</a:t>
            </a:r>
          </a:p>
          <a:p>
            <a:pPr>
              <a:buFont typeface="Arial" charset="0"/>
              <a:buNone/>
            </a:pPr>
            <a:r>
              <a:rPr lang="en-US" dirty="0" smtClean="0">
                <a:latin typeface="Arial" charset="0"/>
                <a:cs typeface="Arial" charset="0"/>
              </a:rPr>
              <a:t>	</a:t>
            </a:r>
          </a:p>
          <a:p>
            <a:pPr>
              <a:buFont typeface="Arial" charset="0"/>
              <a:buNone/>
            </a:pPr>
            <a:r>
              <a:rPr lang="en-US" dirty="0" smtClean="0">
                <a:latin typeface="Arial" charset="0"/>
                <a:cs typeface="Arial" charset="0"/>
              </a:rPr>
              <a:t>	In fact, it converges to </a:t>
            </a:r>
            <a:r>
              <a:rPr lang="en-US" dirty="0" smtClean="0">
                <a:latin typeface="Symbol" pitchFamily="18" charset="2"/>
                <a:cs typeface="Arial" charset="0"/>
              </a:rPr>
              <a:t>g</a:t>
            </a:r>
            <a:r>
              <a:rPr lang="en-US" dirty="0" smtClean="0">
                <a:latin typeface="Times New Roman" pitchFamily="18" charset="0"/>
                <a:cs typeface="Arial" charset="0"/>
              </a:rPr>
              <a:t> ≈ 0.57721566490 </a:t>
            </a:r>
          </a:p>
          <a:p>
            <a:pPr lvl="1"/>
            <a:r>
              <a:rPr lang="en-US" dirty="0" smtClean="0">
                <a:latin typeface="Arial" charset="0"/>
                <a:cs typeface="Arial" charset="0"/>
              </a:rPr>
              <a:t>Therefore, the error is </a:t>
            </a:r>
            <a:r>
              <a:rPr lang="en-US" b="1" dirty="0" smtClean="0">
                <a:latin typeface="Symbol" pitchFamily="18" charset="2"/>
                <a:cs typeface="Arial" charset="0"/>
              </a:rPr>
              <a:t>Q</a:t>
            </a:r>
            <a:r>
              <a:rPr lang="en-US" dirty="0" smtClean="0">
                <a:latin typeface="Times New Roman" pitchFamily="18" charset="0"/>
                <a:cs typeface="Arial" charset="0"/>
              </a:rPr>
              <a:t>(1)</a:t>
            </a:r>
          </a:p>
        </p:txBody>
      </p:sp>
      <p:pic>
        <p:nvPicPr>
          <p:cNvPr id="300034"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7959" r="19956"/>
          <a:stretch/>
        </p:blipFill>
        <p:spPr bwMode="auto">
          <a:xfrm>
            <a:off x="5004048" y="3316996"/>
            <a:ext cx="3915853" cy="33788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p:cNvSpPr>
          <p:nvPr>
            <p:ph type="title" idx="4294967295"/>
          </p:nvPr>
        </p:nvSpPr>
        <p:spPr/>
        <p:txBody>
          <a:bodyPr/>
          <a:lstStyle/>
          <a:p>
            <a:r>
              <a:rPr lang="en-US" smtClean="0">
                <a:solidFill>
                  <a:srgbClr val="000000"/>
                </a:solidFill>
                <a:latin typeface="Arial" charset="0"/>
                <a:cs typeface="Arial" charset="0"/>
              </a:rPr>
              <a:t>Cases</a:t>
            </a:r>
            <a:endParaRPr lang="en-US" smtClean="0">
              <a:latin typeface="Arial" charset="0"/>
              <a:cs typeface="Arial" charset="0"/>
            </a:endParaRPr>
          </a:p>
        </p:txBody>
      </p:sp>
      <p:sp>
        <p:nvSpPr>
          <p:cNvPr id="100355" name="Rectangle 3"/>
          <p:cNvSpPr>
            <a:spLocks noGrp="1"/>
          </p:cNvSpPr>
          <p:nvPr>
            <p:ph type="body" idx="4294967295"/>
          </p:nvPr>
        </p:nvSpPr>
        <p:spPr/>
        <p:txBody>
          <a:bodyPr/>
          <a:lstStyle/>
          <a:p>
            <a:pPr>
              <a:buFont typeface="Arial" charset="0"/>
              <a:buNone/>
            </a:pPr>
            <a:r>
              <a:rPr lang="en-US" dirty="0" smtClean="0">
                <a:latin typeface="Arial" charset="0"/>
                <a:cs typeface="Arial" charset="0"/>
              </a:rPr>
              <a:t>	Thus, the number of times that the assignment statement will be executed, assuming an even distribution is </a:t>
            </a:r>
            <a:r>
              <a:rPr lang="en-US" b="1" dirty="0" smtClean="0">
                <a:latin typeface="Times New Roman" pitchFamily="18" charset="0"/>
                <a:cs typeface="Arial" charset="0"/>
              </a:rPr>
              <a:t>O</a:t>
            </a:r>
            <a:r>
              <a:rPr lang="en-US" dirty="0" smtClean="0">
                <a:latin typeface="Times New Roman" pitchFamily="18" charset="0"/>
                <a:cs typeface="Arial" charset="0"/>
              </a:rPr>
              <a:t>(</a:t>
            </a:r>
            <a:r>
              <a:rPr lang="en-US" dirty="0" err="1" smtClean="0">
                <a:latin typeface="Times New Roman" pitchFamily="18" charset="0"/>
                <a:cs typeface="Arial" charset="0"/>
              </a:rPr>
              <a:t>ln</a:t>
            </a:r>
            <a:r>
              <a:rPr lang="en-US" dirty="0" smtClean="0">
                <a:latin typeface="Times New Roman" pitchFamily="18" charset="0"/>
                <a:cs typeface="Arial" charset="0"/>
              </a:rPr>
              <a:t>(</a:t>
            </a:r>
            <a:r>
              <a:rPr lang="en-US" i="1" dirty="0" smtClean="0">
                <a:latin typeface="Times New Roman" pitchFamily="18" charset="0"/>
                <a:cs typeface="Arial" charset="0"/>
              </a:rPr>
              <a:t>n</a:t>
            </a:r>
            <a:r>
              <a:rPr lang="en-US" dirty="0" smtClean="0">
                <a:latin typeface="Times New Roman" pitchFamily="18" charset="0"/>
                <a:cs typeface="Arial" charset="0"/>
              </a:rPr>
              <a:t>))</a:t>
            </a:r>
          </a:p>
        </p:txBody>
      </p:sp>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2"/>
          <p:cNvSpPr>
            <a:spLocks noGrp="1"/>
          </p:cNvSpPr>
          <p:nvPr>
            <p:ph type="title" idx="4294967295"/>
          </p:nvPr>
        </p:nvSpPr>
        <p:spPr/>
        <p:txBody>
          <a:bodyPr/>
          <a:lstStyle/>
          <a:p>
            <a:r>
              <a:rPr lang="en-US" smtClean="0">
                <a:latin typeface="Arial" charset="0"/>
                <a:cs typeface="Arial" charset="0"/>
              </a:rPr>
              <a:t>Cases</a:t>
            </a:r>
            <a:endParaRPr lang="en-US" sz="2000" smtClean="0">
              <a:latin typeface="Arial" charset="0"/>
              <a:cs typeface="Arial" charset="0"/>
            </a:endParaRPr>
          </a:p>
        </p:txBody>
      </p:sp>
      <p:sp>
        <p:nvSpPr>
          <p:cNvPr id="15364" name="Rectangle 3"/>
          <p:cNvSpPr>
            <a:spLocks noGrp="1"/>
          </p:cNvSpPr>
          <p:nvPr>
            <p:ph type="body" idx="4294967295"/>
          </p:nvPr>
        </p:nvSpPr>
        <p:spPr/>
        <p:txBody>
          <a:bodyPr/>
          <a:lstStyle/>
          <a:p>
            <a:pPr>
              <a:buFont typeface="Arial" pitchFamily="34" charset="0"/>
              <a:buNone/>
              <a:defRPr/>
            </a:pPr>
            <a:r>
              <a:rPr lang="en-US" sz="2400" dirty="0" smtClean="0"/>
              <a:t>	</a:t>
            </a:r>
            <a:r>
              <a:rPr lang="en-US" dirty="0" smtClean="0"/>
              <a:t>Thus, the total run of:</a:t>
            </a:r>
          </a:p>
          <a:p>
            <a:pPr>
              <a:buFont typeface="Arial" pitchFamily="34" charset="0"/>
              <a:buNone/>
              <a:defRPr/>
            </a:pPr>
            <a:endParaRPr lang="en-US" sz="1200" dirty="0" smtClean="0">
              <a:latin typeface="Consolas" pitchFamily="49" charset="0"/>
              <a:cs typeface="Consolas" pitchFamily="49" charset="0"/>
            </a:endParaRPr>
          </a:p>
          <a:p>
            <a:pPr>
              <a:buFont typeface="Arial" pitchFamily="34" charset="0"/>
              <a:buNone/>
              <a:defRPr/>
            </a:pPr>
            <a:r>
              <a:rPr lang="en-US" sz="1200" dirty="0" smtClean="0">
                <a:latin typeface="Consolas" pitchFamily="49" charset="0"/>
                <a:cs typeface="Consolas" pitchFamily="49" charset="0"/>
              </a:rPr>
              <a:t>        </a:t>
            </a:r>
            <a:r>
              <a:rPr lang="en-US" sz="1200" dirty="0" err="1" smtClean="0">
                <a:latin typeface="Consolas" pitchFamily="49" charset="0"/>
                <a:cs typeface="Consolas" pitchFamily="49" charset="0"/>
              </a:rPr>
              <a:t>int</a:t>
            </a:r>
            <a:r>
              <a:rPr lang="en-US" sz="1200" dirty="0" smtClean="0">
                <a:latin typeface="Consolas" pitchFamily="49" charset="0"/>
                <a:cs typeface="Consolas" pitchFamily="49" charset="0"/>
              </a:rPr>
              <a:t> </a:t>
            </a:r>
            <a:r>
              <a:rPr lang="en-US" sz="1200" dirty="0" err="1" smtClean="0">
                <a:latin typeface="Consolas" pitchFamily="49" charset="0"/>
                <a:cs typeface="Consolas" pitchFamily="49" charset="0"/>
              </a:rPr>
              <a:t>find_max</a:t>
            </a:r>
            <a:r>
              <a:rPr lang="en-US" sz="1200" dirty="0" smtClean="0">
                <a:latin typeface="Consolas" pitchFamily="49" charset="0"/>
                <a:cs typeface="Consolas" pitchFamily="49" charset="0"/>
              </a:rPr>
              <a:t>( </a:t>
            </a:r>
            <a:r>
              <a:rPr lang="en-US" sz="1200" dirty="0" err="1" smtClean="0">
                <a:latin typeface="Consolas" pitchFamily="49" charset="0"/>
                <a:cs typeface="Consolas" pitchFamily="49" charset="0"/>
              </a:rPr>
              <a:t>int</a:t>
            </a:r>
            <a:r>
              <a:rPr lang="en-US" sz="1200" dirty="0" smtClean="0">
                <a:latin typeface="Consolas" pitchFamily="49" charset="0"/>
                <a:cs typeface="Consolas" pitchFamily="49" charset="0"/>
              </a:rPr>
              <a:t> *array, </a:t>
            </a:r>
            <a:r>
              <a:rPr lang="en-US" sz="1200" dirty="0" err="1" smtClean="0">
                <a:latin typeface="Consolas" pitchFamily="49" charset="0"/>
                <a:cs typeface="Consolas" pitchFamily="49" charset="0"/>
              </a:rPr>
              <a:t>int</a:t>
            </a:r>
            <a:r>
              <a:rPr lang="en-US" sz="1200" dirty="0" smtClean="0">
                <a:latin typeface="Consolas" pitchFamily="49" charset="0"/>
                <a:cs typeface="Consolas" pitchFamily="49" charset="0"/>
              </a:rPr>
              <a:t> n ) {</a:t>
            </a:r>
          </a:p>
          <a:p>
            <a:pPr>
              <a:buFont typeface="Arial" pitchFamily="34" charset="0"/>
              <a:buNone/>
              <a:defRPr/>
            </a:pPr>
            <a:r>
              <a:rPr lang="en-US" sz="1200" dirty="0" smtClean="0">
                <a:latin typeface="Consolas" pitchFamily="49" charset="0"/>
                <a:cs typeface="Consolas" pitchFamily="49" charset="0"/>
              </a:rPr>
              <a:t>             max = array[0];</a:t>
            </a:r>
          </a:p>
          <a:p>
            <a:pPr>
              <a:buFont typeface="Arial" pitchFamily="34" charset="0"/>
              <a:buNone/>
              <a:defRPr/>
            </a:pPr>
            <a:endParaRPr lang="en-US" sz="1200" dirty="0" smtClean="0">
              <a:latin typeface="Consolas" pitchFamily="49" charset="0"/>
              <a:cs typeface="Consolas" pitchFamily="49" charset="0"/>
            </a:endParaRPr>
          </a:p>
          <a:p>
            <a:pPr>
              <a:buFont typeface="Arial" pitchFamily="34" charset="0"/>
              <a:buNone/>
              <a:defRPr/>
            </a:pPr>
            <a:r>
              <a:rPr lang="en-US" sz="1200" dirty="0" smtClean="0">
                <a:latin typeface="Consolas" pitchFamily="49" charset="0"/>
                <a:cs typeface="Consolas" pitchFamily="49" charset="0"/>
              </a:rPr>
              <a:t>             for ( </a:t>
            </a:r>
            <a:r>
              <a:rPr lang="en-US" sz="1200" dirty="0" err="1" smtClean="0">
                <a:latin typeface="Consolas" pitchFamily="49" charset="0"/>
                <a:cs typeface="Consolas" pitchFamily="49" charset="0"/>
              </a:rPr>
              <a:t>int</a:t>
            </a:r>
            <a:r>
              <a:rPr lang="en-US" sz="1200" dirty="0" smtClean="0">
                <a:latin typeface="Consolas" pitchFamily="49" charset="0"/>
                <a:cs typeface="Consolas" pitchFamily="49" charset="0"/>
              </a:rPr>
              <a:t> </a:t>
            </a:r>
            <a:r>
              <a:rPr lang="en-US" sz="1200" dirty="0" err="1" smtClean="0">
                <a:latin typeface="Consolas" pitchFamily="49" charset="0"/>
                <a:cs typeface="Consolas" pitchFamily="49" charset="0"/>
              </a:rPr>
              <a:t>i</a:t>
            </a:r>
            <a:r>
              <a:rPr lang="en-US" sz="1200" dirty="0" smtClean="0">
                <a:latin typeface="Consolas" pitchFamily="49" charset="0"/>
                <a:cs typeface="Consolas" pitchFamily="49" charset="0"/>
              </a:rPr>
              <a:t> = 1; </a:t>
            </a:r>
            <a:r>
              <a:rPr lang="en-US" sz="1200" dirty="0" err="1" smtClean="0">
                <a:latin typeface="Consolas" pitchFamily="49" charset="0"/>
                <a:cs typeface="Consolas" pitchFamily="49" charset="0"/>
              </a:rPr>
              <a:t>i</a:t>
            </a:r>
            <a:r>
              <a:rPr lang="en-US" sz="1200" dirty="0" smtClean="0">
                <a:latin typeface="Consolas" pitchFamily="49" charset="0"/>
                <a:cs typeface="Consolas" pitchFamily="49" charset="0"/>
              </a:rPr>
              <a:t> &lt; n; ++</a:t>
            </a:r>
            <a:r>
              <a:rPr lang="en-US" sz="1200" dirty="0" err="1" smtClean="0">
                <a:latin typeface="Consolas" pitchFamily="49" charset="0"/>
                <a:cs typeface="Consolas" pitchFamily="49" charset="0"/>
              </a:rPr>
              <a:t>i</a:t>
            </a:r>
            <a:r>
              <a:rPr lang="en-US" sz="1200" dirty="0" smtClean="0">
                <a:latin typeface="Consolas" pitchFamily="49" charset="0"/>
                <a:cs typeface="Consolas" pitchFamily="49" charset="0"/>
              </a:rPr>
              <a:t> ) {</a:t>
            </a:r>
          </a:p>
          <a:p>
            <a:pPr>
              <a:buFont typeface="Arial" pitchFamily="34" charset="0"/>
              <a:buNone/>
              <a:defRPr/>
            </a:pPr>
            <a:r>
              <a:rPr lang="en-US" sz="1200" dirty="0" smtClean="0">
                <a:latin typeface="Consolas" pitchFamily="49" charset="0"/>
                <a:cs typeface="Consolas" pitchFamily="49" charset="0"/>
              </a:rPr>
              <a:t>                 if ( array[</a:t>
            </a:r>
            <a:r>
              <a:rPr lang="en-US" sz="1200" dirty="0" err="1" smtClean="0">
                <a:latin typeface="Consolas" pitchFamily="49" charset="0"/>
                <a:cs typeface="Consolas" pitchFamily="49" charset="0"/>
              </a:rPr>
              <a:t>i</a:t>
            </a:r>
            <a:r>
              <a:rPr lang="en-US" sz="1200" dirty="0" smtClean="0">
                <a:latin typeface="Consolas" pitchFamily="49" charset="0"/>
                <a:cs typeface="Consolas" pitchFamily="49" charset="0"/>
              </a:rPr>
              <a:t>] &gt; max ) {</a:t>
            </a:r>
          </a:p>
          <a:p>
            <a:pPr>
              <a:buFont typeface="Arial" pitchFamily="34" charset="0"/>
              <a:buNone/>
              <a:defRPr/>
            </a:pPr>
            <a:r>
              <a:rPr lang="en-US" sz="1200" dirty="0" smtClean="0">
                <a:latin typeface="Consolas" pitchFamily="49" charset="0"/>
                <a:cs typeface="Consolas" pitchFamily="49" charset="0"/>
              </a:rPr>
              <a:t>                     </a:t>
            </a:r>
            <a:r>
              <a:rPr lang="en-US" sz="1200" dirty="0" smtClean="0">
                <a:solidFill>
                  <a:srgbClr val="FF0000"/>
                </a:solidFill>
                <a:latin typeface="Consolas" pitchFamily="49" charset="0"/>
                <a:cs typeface="Consolas" pitchFamily="49" charset="0"/>
              </a:rPr>
              <a:t>max = array[</a:t>
            </a:r>
            <a:r>
              <a:rPr lang="en-US" sz="1200" dirty="0" err="1" smtClean="0">
                <a:solidFill>
                  <a:srgbClr val="FF0000"/>
                </a:solidFill>
                <a:latin typeface="Consolas" pitchFamily="49" charset="0"/>
                <a:cs typeface="Consolas" pitchFamily="49" charset="0"/>
              </a:rPr>
              <a:t>i</a:t>
            </a:r>
            <a:r>
              <a:rPr lang="en-US" sz="1200" dirty="0" smtClean="0">
                <a:solidFill>
                  <a:srgbClr val="FF0000"/>
                </a:solidFill>
                <a:latin typeface="Consolas" pitchFamily="49" charset="0"/>
                <a:cs typeface="Consolas" pitchFamily="49" charset="0"/>
              </a:rPr>
              <a:t>];</a:t>
            </a:r>
          </a:p>
          <a:p>
            <a:pPr>
              <a:buFont typeface="Arial" pitchFamily="34" charset="0"/>
              <a:buNone/>
              <a:defRPr/>
            </a:pPr>
            <a:r>
              <a:rPr lang="en-US" sz="1200" dirty="0" smtClean="0">
                <a:latin typeface="Consolas" pitchFamily="49" charset="0"/>
                <a:cs typeface="Consolas" pitchFamily="49" charset="0"/>
              </a:rPr>
              <a:t>                 }</a:t>
            </a:r>
          </a:p>
          <a:p>
            <a:pPr>
              <a:buFont typeface="Arial" pitchFamily="34" charset="0"/>
              <a:buNone/>
              <a:defRPr/>
            </a:pPr>
            <a:r>
              <a:rPr lang="en-US" sz="1200" dirty="0" smtClean="0">
                <a:latin typeface="Consolas" pitchFamily="49" charset="0"/>
                <a:cs typeface="Consolas" pitchFamily="49" charset="0"/>
              </a:rPr>
              <a:t>             }</a:t>
            </a:r>
          </a:p>
          <a:p>
            <a:pPr>
              <a:buFont typeface="Arial" pitchFamily="34" charset="0"/>
              <a:buNone/>
              <a:defRPr/>
            </a:pPr>
            <a:endParaRPr lang="en-US" sz="1200" dirty="0" smtClean="0">
              <a:latin typeface="Consolas" pitchFamily="49" charset="0"/>
              <a:cs typeface="Consolas" pitchFamily="49" charset="0"/>
            </a:endParaRPr>
          </a:p>
          <a:p>
            <a:pPr>
              <a:buFont typeface="Arial" pitchFamily="34" charset="0"/>
              <a:buNone/>
              <a:defRPr/>
            </a:pPr>
            <a:r>
              <a:rPr lang="en-US" sz="1200" dirty="0" smtClean="0">
                <a:latin typeface="Consolas" pitchFamily="49" charset="0"/>
                <a:cs typeface="Consolas" pitchFamily="49" charset="0"/>
              </a:rPr>
              <a:t>             return max;</a:t>
            </a:r>
          </a:p>
          <a:p>
            <a:pPr>
              <a:buFont typeface="Arial" pitchFamily="34" charset="0"/>
              <a:buNone/>
              <a:defRPr/>
            </a:pPr>
            <a:r>
              <a:rPr lang="en-US" sz="1200" dirty="0" smtClean="0">
                <a:latin typeface="Consolas" pitchFamily="49" charset="0"/>
                <a:cs typeface="Consolas" pitchFamily="49" charset="0"/>
              </a:rPr>
              <a:t>         }</a:t>
            </a:r>
          </a:p>
          <a:p>
            <a:pPr>
              <a:buFont typeface="Arial" pitchFamily="34" charset="0"/>
              <a:buNone/>
              <a:defRPr/>
            </a:pPr>
            <a:endParaRPr lang="en-US" dirty="0" smtClean="0"/>
          </a:p>
          <a:p>
            <a:pPr>
              <a:buFont typeface="Arial" pitchFamily="34" charset="0"/>
              <a:buNone/>
              <a:defRPr/>
            </a:pPr>
            <a:r>
              <a:rPr lang="en-US" dirty="0" smtClean="0"/>
              <a:t>	is </a:t>
            </a:r>
            <a:endParaRPr lang="en-US" sz="1050" b="1" dirty="0" smtClean="0">
              <a:latin typeface="Courier New" pitchFamily="49" charset="0"/>
            </a:endParaRPr>
          </a:p>
          <a:p>
            <a:pPr>
              <a:buFont typeface="Arial" pitchFamily="34" charset="0"/>
              <a:buNone/>
              <a:defRPr/>
            </a:pPr>
            <a:endParaRPr lang="en-US" sz="1050" dirty="0" smtClean="0"/>
          </a:p>
        </p:txBody>
      </p:sp>
      <p:graphicFrame>
        <p:nvGraphicFramePr>
          <p:cNvPr id="16386" name="Object 4"/>
          <p:cNvGraphicFramePr>
            <a:graphicFrameLocks noChangeAspect="1"/>
          </p:cNvGraphicFramePr>
          <p:nvPr>
            <p:extLst>
              <p:ext uri="{D42A27DB-BD31-4B8C-83A1-F6EECF244321}">
                <p14:modId xmlns:p14="http://schemas.microsoft.com/office/powerpoint/2010/main" val="3602072412"/>
              </p:ext>
            </p:extLst>
          </p:nvPr>
        </p:nvGraphicFramePr>
        <p:xfrm>
          <a:off x="1397000" y="4797425"/>
          <a:ext cx="5557838" cy="890588"/>
        </p:xfrm>
        <a:graphic>
          <a:graphicData uri="http://schemas.openxmlformats.org/presentationml/2006/ole">
            <mc:AlternateContent xmlns:mc="http://schemas.openxmlformats.org/markup-compatibility/2006">
              <mc:Choice xmlns:v="urn:schemas-microsoft-com:vml" Requires="v">
                <p:oleObj spid="_x0000_s295943" name="Equation" r:id="rId4" imgW="2857320" imgH="457200" progId="Equation.DSMT4">
                  <p:embed/>
                </p:oleObj>
              </mc:Choice>
              <mc:Fallback>
                <p:oleObj name="Equation" r:id="rId4" imgW="2857320" imgH="457200" progId="Equation.DSMT4">
                  <p:embed/>
                  <p:pic>
                    <p:nvPicPr>
                      <p:cNvPr id="0" name="Object 4"/>
                      <p:cNvPicPr>
                        <a:picLocks noChangeAspect="1" noChangeArrowheads="1"/>
                      </p:cNvPicPr>
                      <p:nvPr/>
                    </p:nvPicPr>
                    <p:blipFill>
                      <a:blip r:embed="rId5"/>
                      <a:srcRect/>
                      <a:stretch>
                        <a:fillRect/>
                      </a:stretch>
                    </p:blipFill>
                    <p:spPr bwMode="auto">
                      <a:xfrm>
                        <a:off x="1397000" y="4797425"/>
                        <a:ext cx="5557838" cy="8905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Grp="1"/>
          </p:cNvSpPr>
          <p:nvPr>
            <p:ph type="title" idx="4294967295"/>
          </p:nvPr>
        </p:nvSpPr>
        <p:spPr/>
        <p:txBody>
          <a:bodyPr/>
          <a:lstStyle/>
          <a:p>
            <a:r>
              <a:rPr lang="en-US" smtClean="0">
                <a:latin typeface="Arial" charset="0"/>
                <a:cs typeface="Arial" charset="0"/>
              </a:rPr>
              <a:t>Summary</a:t>
            </a:r>
          </a:p>
        </p:txBody>
      </p:sp>
      <p:sp>
        <p:nvSpPr>
          <p:cNvPr id="101379" name="Rectangle 3"/>
          <p:cNvSpPr>
            <a:spLocks noGrp="1"/>
          </p:cNvSpPr>
          <p:nvPr>
            <p:ph type="body" idx="4294967295"/>
          </p:nvPr>
        </p:nvSpPr>
        <p:spPr/>
        <p:txBody>
          <a:bodyPr/>
          <a:lstStyle/>
          <a:p>
            <a:pPr>
              <a:buFont typeface="Arial" charset="0"/>
              <a:buNone/>
            </a:pPr>
            <a:r>
              <a:rPr lang="en-US" dirty="0" smtClean="0">
                <a:latin typeface="Arial" charset="0"/>
                <a:cs typeface="Arial" charset="0"/>
              </a:rPr>
              <a:t>	In these slides we have looked at:</a:t>
            </a:r>
          </a:p>
          <a:p>
            <a:pPr lvl="1"/>
            <a:r>
              <a:rPr lang="en-US" dirty="0" smtClean="0">
                <a:latin typeface="Arial" charset="0"/>
                <a:cs typeface="Arial" charset="0"/>
              </a:rPr>
              <a:t>The run times of</a:t>
            </a:r>
          </a:p>
          <a:p>
            <a:pPr lvl="2"/>
            <a:r>
              <a:rPr lang="en-US" dirty="0" smtClean="0">
                <a:latin typeface="Arial" charset="0"/>
                <a:cs typeface="Arial" charset="0"/>
              </a:rPr>
              <a:t>Operators</a:t>
            </a:r>
          </a:p>
          <a:p>
            <a:pPr lvl="2"/>
            <a:r>
              <a:rPr lang="en-US" dirty="0" smtClean="0">
                <a:latin typeface="Arial" charset="0"/>
                <a:cs typeface="Arial" charset="0"/>
              </a:rPr>
              <a:t>Control statements</a:t>
            </a:r>
          </a:p>
          <a:p>
            <a:pPr lvl="2"/>
            <a:r>
              <a:rPr lang="en-US" dirty="0" smtClean="0">
                <a:latin typeface="Arial" charset="0"/>
                <a:cs typeface="Arial" charset="0"/>
              </a:rPr>
              <a:t>Functions</a:t>
            </a:r>
          </a:p>
          <a:p>
            <a:pPr lvl="2"/>
            <a:r>
              <a:rPr lang="en-US" dirty="0" smtClean="0">
                <a:latin typeface="Arial" charset="0"/>
                <a:cs typeface="Arial" charset="0"/>
              </a:rPr>
              <a:t>Recursive functions</a:t>
            </a:r>
          </a:p>
          <a:p>
            <a:pPr lvl="1"/>
            <a:r>
              <a:rPr lang="en-US" dirty="0" smtClean="0">
                <a:latin typeface="Arial" charset="0"/>
                <a:cs typeface="Arial" charset="0"/>
              </a:rPr>
              <a:t>We have also defined best-, worst-, and average-case scenarios</a:t>
            </a:r>
          </a:p>
          <a:p>
            <a:pPr>
              <a:buFont typeface="Arial" charset="0"/>
              <a:buNone/>
            </a:pPr>
            <a:endParaRPr lang="en-US" dirty="0" smtClean="0">
              <a:latin typeface="Arial" charset="0"/>
              <a:cs typeface="Arial" charset="0"/>
            </a:endParaRPr>
          </a:p>
          <a:p>
            <a:pPr>
              <a:buFont typeface="Arial" charset="0"/>
              <a:buNone/>
            </a:pPr>
            <a:r>
              <a:rPr lang="en-US" dirty="0" smtClean="0">
                <a:latin typeface="Arial" charset="0"/>
                <a:cs typeface="Arial" charset="0"/>
              </a:rPr>
              <a:t>	We will be considering all of these each time we inspect any algorithm used in this class</a:t>
            </a:r>
          </a:p>
        </p:txBody>
      </p:sp>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p:cNvSpPr>
            <a:spLocks noGrp="1" noChangeArrowheads="1"/>
          </p:cNvSpPr>
          <p:nvPr>
            <p:ph type="title"/>
          </p:nvPr>
        </p:nvSpPr>
        <p:spPr/>
        <p:txBody>
          <a:bodyPr/>
          <a:lstStyle/>
          <a:p>
            <a:r>
              <a:rPr lang="en-US" smtClean="0">
                <a:latin typeface="Arial" charset="0"/>
                <a:cs typeface="Arial" charset="0"/>
              </a:rPr>
              <a:t>Summary</a:t>
            </a:r>
          </a:p>
        </p:txBody>
      </p:sp>
      <p:sp>
        <p:nvSpPr>
          <p:cNvPr id="102403" name="Rectangle 3"/>
          <p:cNvSpPr>
            <a:spLocks noGrp="1" noChangeArrowheads="1"/>
          </p:cNvSpPr>
          <p:nvPr>
            <p:ph type="body" idx="1"/>
          </p:nvPr>
        </p:nvSpPr>
        <p:spPr/>
        <p:txBody>
          <a:bodyPr/>
          <a:lstStyle/>
          <a:p>
            <a:pPr>
              <a:buFont typeface="Arial" charset="0"/>
              <a:buNone/>
            </a:pPr>
            <a:r>
              <a:rPr lang="en-US" smtClean="0">
                <a:latin typeface="Arial" charset="0"/>
                <a:cs typeface="Arial" charset="0"/>
              </a:rPr>
              <a:t>	In this topic, we looked at:</a:t>
            </a:r>
          </a:p>
          <a:p>
            <a:pPr lvl="1"/>
            <a:r>
              <a:rPr lang="en-US" smtClean="0">
                <a:latin typeface="Arial" charset="0"/>
                <a:cs typeface="Arial" charset="0"/>
              </a:rPr>
              <a:t>Justification for using analysis</a:t>
            </a:r>
          </a:p>
          <a:p>
            <a:pPr lvl="1"/>
            <a:r>
              <a:rPr lang="en-US" smtClean="0">
                <a:latin typeface="Arial" charset="0"/>
                <a:cs typeface="Arial" charset="0"/>
              </a:rPr>
              <a:t>Quadratic and polynomial growth</a:t>
            </a:r>
          </a:p>
          <a:p>
            <a:pPr lvl="1"/>
            <a:r>
              <a:rPr lang="en-US" smtClean="0">
                <a:latin typeface="Arial" charset="0"/>
                <a:cs typeface="Arial" charset="0"/>
              </a:rPr>
              <a:t>Counting machine instructions</a:t>
            </a:r>
          </a:p>
          <a:p>
            <a:pPr lvl="1"/>
            <a:r>
              <a:rPr lang="en-US" smtClean="0">
                <a:latin typeface="Arial" charset="0"/>
                <a:cs typeface="Arial" charset="0"/>
              </a:rPr>
              <a:t>Landau symbols </a:t>
            </a:r>
            <a:r>
              <a:rPr lang="en-US" b="1" smtClean="0">
                <a:latin typeface="Times New Roman" pitchFamily="18" charset="0"/>
                <a:cs typeface="Arial" charset="0"/>
              </a:rPr>
              <a:t>o  O</a:t>
            </a:r>
            <a:r>
              <a:rPr lang="en-US" b="1" smtClean="0">
                <a:latin typeface="Arial" charset="0"/>
                <a:cs typeface="Arial" charset="0"/>
              </a:rPr>
              <a:t> </a:t>
            </a:r>
            <a:r>
              <a:rPr lang="en-US" b="1" smtClean="0">
                <a:latin typeface="Symbol" pitchFamily="18" charset="2"/>
                <a:cs typeface="Arial" charset="0"/>
              </a:rPr>
              <a:t> Q  W  w</a:t>
            </a:r>
            <a:endParaRPr lang="en-US" smtClean="0">
              <a:latin typeface="Arial" charset="0"/>
              <a:cs typeface="Arial" charset="0"/>
            </a:endParaRPr>
          </a:p>
          <a:p>
            <a:pPr lvl="1"/>
            <a:r>
              <a:rPr lang="en-US" smtClean="0">
                <a:latin typeface="Arial" charset="0"/>
                <a:cs typeface="Arial" charset="0"/>
              </a:rPr>
              <a:t>Big-</a:t>
            </a:r>
            <a:r>
              <a:rPr lang="en-US" b="1" smtClean="0">
                <a:latin typeface="Symbol" pitchFamily="18" charset="2"/>
                <a:cs typeface="Arial" charset="0"/>
              </a:rPr>
              <a:t>Q</a:t>
            </a:r>
            <a:r>
              <a:rPr lang="en-US" smtClean="0">
                <a:latin typeface="Arial" charset="0"/>
                <a:cs typeface="Arial" charset="0"/>
              </a:rPr>
              <a:t> as an equivalence relation</a:t>
            </a:r>
          </a:p>
          <a:p>
            <a:pPr lvl="1"/>
            <a:r>
              <a:rPr lang="en-US" smtClean="0">
                <a:latin typeface="Arial" charset="0"/>
                <a:cs typeface="Arial" charset="0"/>
              </a:rPr>
              <a:t>Little-</a:t>
            </a:r>
            <a:r>
              <a:rPr lang="en-US" b="1" smtClean="0">
                <a:latin typeface="Times New Roman" pitchFamily="18" charset="0"/>
                <a:cs typeface="Times New Roman" pitchFamily="18" charset="0"/>
              </a:rPr>
              <a:t>o</a:t>
            </a:r>
            <a:r>
              <a:rPr lang="en-US" smtClean="0">
                <a:latin typeface="Arial" charset="0"/>
                <a:cs typeface="Arial" charset="0"/>
              </a:rPr>
              <a:t> as a linear ordering for the equivalence classes</a:t>
            </a:r>
          </a:p>
          <a:p>
            <a:pPr lvl="1"/>
            <a:endParaRPr lang="en-US" smtClean="0">
              <a:latin typeface="Arial" charset="0"/>
              <a:cs typeface="Arial" charset="0"/>
            </a:endParaRPr>
          </a:p>
          <a:p>
            <a:pPr lvl="1"/>
            <a:endParaRPr lang="en-US" smtClean="0">
              <a:latin typeface="Arial" charset="0"/>
              <a:cs typeface="Arial" charset="0"/>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smtClean="0">
                <a:latin typeface="Arial" charset="0"/>
                <a:cs typeface="Arial" charset="0"/>
              </a:rPr>
              <a:t>References</a:t>
            </a:r>
          </a:p>
        </p:txBody>
      </p:sp>
      <p:sp>
        <p:nvSpPr>
          <p:cNvPr id="20483" name="Rectangle 3"/>
          <p:cNvSpPr>
            <a:spLocks noGrp="1" noChangeArrowheads="1"/>
          </p:cNvSpPr>
          <p:nvPr>
            <p:ph type="body" idx="1"/>
          </p:nvPr>
        </p:nvSpPr>
        <p:spPr/>
        <p:txBody>
          <a:bodyPr/>
          <a:lstStyle/>
          <a:p>
            <a:pPr marL="533400" indent="-533400">
              <a:buFontTx/>
              <a:buNone/>
              <a:defRPr/>
            </a:pPr>
            <a:r>
              <a:rPr lang="en-US" sz="1400" dirty="0" smtClean="0">
                <a:latin typeface="Arial" charset="0"/>
                <a:cs typeface="Arial" charset="0"/>
              </a:rPr>
              <a:t>	Wikipedia, https://en.wikipedia.org/wiki/Mathematical_induction</a:t>
            </a:r>
          </a:p>
          <a:p>
            <a:pPr marL="533400" indent="-533400">
              <a:buFontTx/>
              <a:buNone/>
              <a:defRPr/>
            </a:pPr>
            <a:endParaRPr lang="en-US" sz="1400" dirty="0" smtClean="0">
              <a:latin typeface="Arial" charset="0"/>
              <a:cs typeface="Arial" charset="0"/>
            </a:endParaRPr>
          </a:p>
          <a:p>
            <a:pPr marL="533400" indent="-533400" algn="just">
              <a:buFont typeface="Arial" charset="0"/>
              <a:buNone/>
              <a:defRPr/>
            </a:pPr>
            <a:r>
              <a:rPr lang="en-US" sz="1400" dirty="0" smtClean="0">
                <a:solidFill>
                  <a:schemeClr val="tx1">
                    <a:lumMod val="65000"/>
                    <a:lumOff val="35000"/>
                  </a:schemeClr>
                </a:solidFill>
                <a:latin typeface="Arial" charset="0"/>
                <a:cs typeface="Arial" charset="0"/>
              </a:rPr>
              <a:t>	These slides are provided for the ECE 250</a:t>
            </a:r>
            <a:r>
              <a:rPr lang="en-US" sz="1400" i="1" dirty="0" smtClean="0">
                <a:solidFill>
                  <a:schemeClr val="tx1">
                    <a:lumMod val="65000"/>
                    <a:lumOff val="35000"/>
                  </a:schemeClr>
                </a:solidFill>
                <a:latin typeface="Arial" charset="0"/>
                <a:cs typeface="Arial" charset="0"/>
              </a:rPr>
              <a:t> Algorithms and Data Structures</a:t>
            </a:r>
            <a:r>
              <a:rPr lang="en-US" sz="1400" dirty="0" smtClean="0">
                <a:solidFill>
                  <a:schemeClr val="tx1">
                    <a:lumMod val="65000"/>
                    <a:lumOff val="35000"/>
                  </a:schemeClr>
                </a:solidFill>
                <a:latin typeface="Arial" charset="0"/>
                <a:cs typeface="Arial" charset="0"/>
              </a:rPr>
              <a:t> course.  The material in it reflects Douglas W. Harder’s best judgment in light of the information available to him at the time of preparation.  Any reliance on these course slides by any party for any other purpose are the responsibility of such parties.  Douglas W. Harder accepts no responsibility for damages, if any, suffered by any party as a result of decisions made or actions based on these course slides for any other purpose than that for which it was intended.</a:t>
            </a: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16812</TotalTime>
  <Words>510</Words>
  <Application>Microsoft Office PowerPoint</Application>
  <PresentationFormat>On-screen Show (4:3)</PresentationFormat>
  <Paragraphs>935</Paragraphs>
  <Slides>98</Slides>
  <Notes>98</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98</vt:i4>
      </vt:variant>
    </vt:vector>
  </HeadingPairs>
  <TitlesOfParts>
    <vt:vector size="100" baseType="lpstr">
      <vt:lpstr>Custom Design</vt:lpstr>
      <vt:lpstr>Equation</vt:lpstr>
      <vt:lpstr>PowerPoint Presentation</vt:lpstr>
      <vt:lpstr>Outline</vt:lpstr>
      <vt:lpstr>Motivation</vt:lpstr>
      <vt:lpstr>Motivation</vt:lpstr>
      <vt:lpstr>Motivation</vt:lpstr>
      <vt:lpstr>Motivation</vt:lpstr>
      <vt:lpstr>Motivation</vt:lpstr>
      <vt:lpstr>Motivation</vt:lpstr>
      <vt:lpstr>Motivation</vt:lpstr>
      <vt:lpstr>Machine Instructions</vt:lpstr>
      <vt:lpstr>Machine Instructions</vt:lpstr>
      <vt:lpstr>Machine Instructions</vt:lpstr>
      <vt:lpstr>Machine Instructions</vt:lpstr>
      <vt:lpstr>Operators</vt:lpstr>
      <vt:lpstr>Operators</vt:lpstr>
      <vt:lpstr>Blocks of Operations</vt:lpstr>
      <vt:lpstr>Blocks of Operations</vt:lpstr>
      <vt:lpstr>Blocks in Sequence</vt:lpstr>
      <vt:lpstr>Blocks in Sequence</vt:lpstr>
      <vt:lpstr>Blocks in Sequence</vt:lpstr>
      <vt:lpstr>Control Statements</vt:lpstr>
      <vt:lpstr>Control Statements</vt:lpstr>
      <vt:lpstr>Control Statements</vt:lpstr>
      <vt:lpstr>Control Statements</vt:lpstr>
      <vt:lpstr>Control Statements</vt:lpstr>
      <vt:lpstr>Analysis of Statements</vt:lpstr>
      <vt:lpstr>Condition-controlled Loops</vt:lpstr>
      <vt:lpstr>Condition-controlled Loops</vt:lpstr>
      <vt:lpstr>Condition-controlled Loops</vt:lpstr>
      <vt:lpstr>Condition-controlled Loops</vt:lpstr>
      <vt:lpstr>Condition-controlled Loops</vt:lpstr>
      <vt:lpstr>Condition-controlled Loops</vt:lpstr>
      <vt:lpstr>Analysis of Repetition Statements</vt:lpstr>
      <vt:lpstr>Conditional Statements</vt:lpstr>
      <vt:lpstr>Analysis of Repetition Statements</vt:lpstr>
      <vt:lpstr>Analysis of Repetition Statements</vt:lpstr>
      <vt:lpstr>Analysis of Repetition Statements</vt:lpstr>
      <vt:lpstr>Control Statements</vt:lpstr>
      <vt:lpstr>Control Statements</vt:lpstr>
      <vt:lpstr>Control Statements</vt:lpstr>
      <vt:lpstr>Control Statements</vt:lpstr>
      <vt:lpstr>Control Statements</vt:lpstr>
      <vt:lpstr>Serial Statements</vt:lpstr>
      <vt:lpstr>Serial Statements</vt:lpstr>
      <vt:lpstr>Serial Statements</vt:lpstr>
      <vt:lpstr>Serial Statements</vt:lpstr>
      <vt:lpstr>Functions</vt:lpstr>
      <vt:lpstr>Functions</vt:lpstr>
      <vt:lpstr>Functions</vt:lpstr>
      <vt:lpstr>Functions</vt:lpstr>
      <vt:lpstr>Functions</vt:lpstr>
      <vt:lpstr>Functions</vt:lpstr>
      <vt:lpstr>Recursive Functions</vt:lpstr>
      <vt:lpstr>Recursive Functions</vt:lpstr>
      <vt:lpstr>Recursive Functions</vt:lpstr>
      <vt:lpstr>Recursive Functions</vt:lpstr>
      <vt:lpstr>Recursive Functions</vt:lpstr>
      <vt:lpstr>Recursive Functions</vt:lpstr>
      <vt:lpstr>Recursive Functions</vt:lpstr>
      <vt:lpstr>Recursive Functions</vt:lpstr>
      <vt:lpstr>Recursive Functions</vt:lpstr>
      <vt:lpstr>Recursive Functions</vt:lpstr>
      <vt:lpstr>Recursive Functions</vt:lpstr>
      <vt:lpstr>Recursive Functions</vt:lpstr>
      <vt:lpstr>Recursive Functions</vt:lpstr>
      <vt:lpstr>Recursive Functions</vt:lpstr>
      <vt:lpstr>Recursive Functions</vt:lpstr>
      <vt:lpstr>Recursive Functions</vt:lpstr>
      <vt:lpstr>Recursive Functions</vt:lpstr>
      <vt:lpstr>Recursive Functions</vt:lpstr>
      <vt:lpstr>Recursive Functions</vt:lpstr>
      <vt:lpstr>Recursive Functions</vt:lpstr>
      <vt:lpstr>Recursive Functions</vt:lpstr>
      <vt:lpstr>Recursive Functions</vt:lpstr>
      <vt:lpstr>Recursive Functions</vt:lpstr>
      <vt:lpstr>Recursive Functions</vt:lpstr>
      <vt:lpstr>Recursive Functions</vt:lpstr>
      <vt:lpstr>Recursive Functions</vt:lpstr>
      <vt:lpstr>Recursive Functions</vt:lpstr>
      <vt:lpstr>Recursive Functions</vt:lpstr>
      <vt:lpstr>Cases</vt:lpstr>
      <vt:lpstr>Cases</vt:lpstr>
      <vt:lpstr>Cases</vt:lpstr>
      <vt:lpstr>Cases</vt:lpstr>
      <vt:lpstr>Cases</vt:lpstr>
      <vt:lpstr>Cases</vt:lpstr>
      <vt:lpstr>Cases</vt:lpstr>
      <vt:lpstr>Cases</vt:lpstr>
      <vt:lpstr>Cases</vt:lpstr>
      <vt:lpstr>Cases</vt:lpstr>
      <vt:lpstr>Cases</vt:lpstr>
      <vt:lpstr>Cases</vt:lpstr>
      <vt:lpstr>Cases</vt:lpstr>
      <vt:lpstr>Cases</vt:lpstr>
      <vt:lpstr>Cases</vt:lpstr>
      <vt:lpstr>Summary</vt:lpstr>
      <vt:lpstr>Summary</vt:lpstr>
      <vt:lpstr>References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ECE 250 Algorithms and Data Structures</dc:title>
  <dc:creator>dwharder</dc:creator>
  <cp:lastModifiedBy>Douglas Wilhelm Harder</cp:lastModifiedBy>
  <cp:revision>1289</cp:revision>
  <dcterms:created xsi:type="dcterms:W3CDTF">2009-09-11T23:00:44Z</dcterms:created>
  <dcterms:modified xsi:type="dcterms:W3CDTF">2015-01-20T16:13:34Z</dcterms:modified>
</cp:coreProperties>
</file>